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9" r:id="rId6"/>
    <p:sldId id="270" r:id="rId7"/>
    <p:sldId id="282" r:id="rId8"/>
    <p:sldId id="272" r:id="rId9"/>
    <p:sldId id="261" r:id="rId10"/>
    <p:sldId id="300" r:id="rId11"/>
    <p:sldId id="273" r:id="rId12"/>
    <p:sldId id="274" r:id="rId13"/>
    <p:sldId id="260" r:id="rId14"/>
    <p:sldId id="291" r:id="rId15"/>
    <p:sldId id="262" r:id="rId16"/>
    <p:sldId id="298" r:id="rId17"/>
    <p:sldId id="299" r:id="rId18"/>
    <p:sldId id="295" r:id="rId19"/>
    <p:sldId id="296" r:id="rId20"/>
    <p:sldId id="276" r:id="rId21"/>
    <p:sldId id="277" r:id="rId22"/>
    <p:sldId id="278" r:id="rId23"/>
    <p:sldId id="279" r:id="rId24"/>
    <p:sldId id="280" r:id="rId25"/>
    <p:sldId id="281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268" r:id="rId4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320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A63B6-02AB-42B5-97C3-BD5F04F3B808}" type="datetimeFigureOut">
              <a:rPr lang="nl-BE" smtClean="0"/>
              <a:t>5/10/2012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A9F65-A285-4577-860F-E0CC62ED3BE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1740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A9F65-A285-4577-860F-E0CC62ED3BEC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8496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7EB7-ECFB-4614-9A1F-A2994C8B7598}" type="datetimeFigureOut">
              <a:rPr lang="nl-BE" smtClean="0"/>
              <a:t>5/10/2012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DEFA-CF5F-4F61-A7BC-80E2C873A872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7EB7-ECFB-4614-9A1F-A2994C8B7598}" type="datetimeFigureOut">
              <a:rPr lang="nl-BE" smtClean="0"/>
              <a:t>5/10/2012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DEFA-CF5F-4F61-A7BC-80E2C873A872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7EB7-ECFB-4614-9A1F-A2994C8B7598}" type="datetimeFigureOut">
              <a:rPr lang="nl-BE" smtClean="0"/>
              <a:t>5/10/2012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DEFA-CF5F-4F61-A7BC-80E2C873A872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7EB7-ECFB-4614-9A1F-A2994C8B7598}" type="datetimeFigureOut">
              <a:rPr lang="nl-BE" smtClean="0"/>
              <a:t>5/10/2012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DEFA-CF5F-4F61-A7BC-80E2C873A872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7EB7-ECFB-4614-9A1F-A2994C8B7598}" type="datetimeFigureOut">
              <a:rPr lang="nl-BE" smtClean="0"/>
              <a:t>5/10/2012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DEFA-CF5F-4F61-A7BC-80E2C873A872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7EB7-ECFB-4614-9A1F-A2994C8B7598}" type="datetimeFigureOut">
              <a:rPr lang="nl-BE" smtClean="0"/>
              <a:t>5/10/2012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DEFA-CF5F-4F61-A7BC-80E2C873A872}" type="slidenum">
              <a:rPr lang="nl-BE" smtClean="0"/>
              <a:t>‹#›</a:t>
            </a:fld>
            <a:endParaRPr lang="nl-B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7EB7-ECFB-4614-9A1F-A2994C8B7598}" type="datetimeFigureOut">
              <a:rPr lang="nl-BE" smtClean="0"/>
              <a:t>5/10/2012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DEFA-CF5F-4F61-A7BC-80E2C873A872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7EB7-ECFB-4614-9A1F-A2994C8B7598}" type="datetimeFigureOut">
              <a:rPr lang="nl-BE" smtClean="0"/>
              <a:t>5/10/2012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DEFA-CF5F-4F61-A7BC-80E2C873A872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7EB7-ECFB-4614-9A1F-A2994C8B7598}" type="datetimeFigureOut">
              <a:rPr lang="nl-BE" smtClean="0"/>
              <a:t>5/10/2012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DEFA-CF5F-4F61-A7BC-80E2C873A872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7EB7-ECFB-4614-9A1F-A2994C8B7598}" type="datetimeFigureOut">
              <a:rPr lang="nl-BE" smtClean="0"/>
              <a:t>5/10/2012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59DEFA-CF5F-4F61-A7BC-80E2C873A872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7EB7-ECFB-4614-9A1F-A2994C8B7598}" type="datetimeFigureOut">
              <a:rPr lang="nl-BE" smtClean="0"/>
              <a:t>5/10/2012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DEFA-CF5F-4F61-A7BC-80E2C873A872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F907EB7-ECFB-4614-9A1F-A2994C8B7598}" type="datetimeFigureOut">
              <a:rPr lang="nl-BE" smtClean="0"/>
              <a:t>5/10/2012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859DEFA-CF5F-4F61-A7BC-80E2C873A872}" type="slidenum">
              <a:rPr lang="nl-BE" smtClean="0"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eroen.wauters@groept.be" TargetMode="External"/><Relationship Id="rId4" Type="http://schemas.openxmlformats.org/officeDocument/2006/relationships/hyperlink" Target="mailto:frederik.vaassen@ua.ac.b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cap="small" dirty="0" smtClean="0"/>
              <a:t>deLearyous</a:t>
            </a:r>
            <a:endParaRPr lang="nl-BE" cap="smal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Training Interpersonal Communication Skills Using Unconstrained Text Input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9112578">
            <a:off x="1355628" y="2432064"/>
            <a:ext cx="7604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/>
              <a:t>Frederik Vaassen, Walter </a:t>
            </a:r>
            <a:r>
              <a:rPr lang="nl-BE" sz="1200" dirty="0" smtClean="0"/>
              <a:t>Daelemans</a:t>
            </a:r>
          </a:p>
          <a:p>
            <a:r>
              <a:rPr lang="nl-BE" sz="1200" dirty="0" smtClean="0"/>
              <a:t>Jeroen </a:t>
            </a:r>
            <a:r>
              <a:rPr lang="nl-BE" sz="1200" dirty="0"/>
              <a:t>Wauters, Frederik Van Broeckhoven, Maarten Van </a:t>
            </a:r>
            <a:r>
              <a:rPr lang="nl-BE" sz="1200" dirty="0" err="1"/>
              <a:t>Overveldt</a:t>
            </a:r>
            <a:r>
              <a:rPr lang="nl-BE" sz="1200" dirty="0"/>
              <a:t>, Karen </a:t>
            </a:r>
            <a:r>
              <a:rPr lang="nl-BE" sz="1200" dirty="0" err="1"/>
              <a:t>Vanderloock</a:t>
            </a:r>
            <a:r>
              <a:rPr lang="nl-BE" sz="1200" dirty="0"/>
              <a:t>, Koen </a:t>
            </a:r>
            <a:r>
              <a:rPr lang="nl-BE" sz="1200" dirty="0" err="1" smtClean="0"/>
              <a:t>Eneman</a:t>
            </a:r>
            <a:endParaRPr lang="nl-BE" sz="1200" dirty="0" smtClean="0"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29" y="116632"/>
            <a:ext cx="2688795" cy="164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8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17" y="926981"/>
            <a:ext cx="7083260" cy="40484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Test Case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2000" dirty="0" smtClean="0"/>
              <a:t>Three </a:t>
            </a:r>
            <a:r>
              <a:rPr lang="nl-BE" sz="2000" dirty="0" err="1" smtClean="0"/>
              <a:t>difficulty</a:t>
            </a:r>
            <a:r>
              <a:rPr lang="nl-BE" sz="2000" dirty="0" smtClean="0"/>
              <a:t> levels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406958" y="5157192"/>
            <a:ext cx="2630058" cy="1515162"/>
            <a:chOff x="6406958" y="5157192"/>
            <a:chExt cx="2630058" cy="15151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6958" y="5157192"/>
              <a:ext cx="2622807" cy="64770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1539" y="5949280"/>
              <a:ext cx="1865477" cy="7230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1931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Test Case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nl-BE" sz="1800" b="0" dirty="0" err="1" smtClean="0"/>
              <a:t>Which</a:t>
            </a:r>
            <a:r>
              <a:rPr lang="nl-BE" sz="1800" b="0" dirty="0" smtClean="0"/>
              <a:t> </a:t>
            </a:r>
            <a:r>
              <a:rPr lang="nl-BE" sz="1800" b="0" dirty="0" err="1" smtClean="0"/>
              <a:t>arguments</a:t>
            </a:r>
            <a:r>
              <a:rPr lang="nl-BE" sz="1800" b="0" dirty="0" smtClean="0"/>
              <a:t> are </a:t>
            </a:r>
            <a:r>
              <a:rPr lang="nl-BE" sz="1800" b="0" dirty="0" err="1" smtClean="0"/>
              <a:t>commonly</a:t>
            </a:r>
            <a:r>
              <a:rPr lang="nl-BE" sz="1800" b="0" dirty="0" smtClean="0"/>
              <a:t> </a:t>
            </a:r>
            <a:r>
              <a:rPr lang="nl-BE" sz="1800" b="0" dirty="0" err="1" smtClean="0"/>
              <a:t>used</a:t>
            </a:r>
            <a:r>
              <a:rPr lang="nl-BE" sz="1800" b="0" dirty="0" smtClean="0"/>
              <a:t>?</a:t>
            </a:r>
          </a:p>
          <a:p>
            <a:pPr>
              <a:buFont typeface="Arial" pitchFamily="34" charset="0"/>
              <a:buChar char="•"/>
            </a:pPr>
            <a:r>
              <a:rPr lang="nl-BE" sz="1800" b="0" dirty="0" err="1" smtClean="0"/>
              <a:t>Any</a:t>
            </a:r>
            <a:r>
              <a:rPr lang="nl-BE" sz="1800" b="0" dirty="0" smtClean="0"/>
              <a:t> special </a:t>
            </a:r>
            <a:r>
              <a:rPr lang="nl-BE" sz="1800" b="0" dirty="0" err="1" smtClean="0"/>
              <a:t>conversation</a:t>
            </a:r>
            <a:r>
              <a:rPr lang="nl-BE" sz="1800" b="0" dirty="0" smtClean="0"/>
              <a:t> </a:t>
            </a:r>
            <a:r>
              <a:rPr lang="nl-BE" sz="1800" b="0" dirty="0" err="1" smtClean="0"/>
              <a:t>mechanisms</a:t>
            </a:r>
            <a:r>
              <a:rPr lang="nl-BE" sz="1800" b="0" dirty="0" smtClean="0"/>
              <a:t> we </a:t>
            </a:r>
            <a:r>
              <a:rPr lang="nl-BE" sz="1800" b="0" dirty="0" err="1" smtClean="0"/>
              <a:t>need</a:t>
            </a:r>
            <a:r>
              <a:rPr lang="nl-BE" sz="1800" b="0" dirty="0" smtClean="0"/>
              <a:t> </a:t>
            </a:r>
            <a:r>
              <a:rPr lang="nl-BE" sz="1800" b="0" dirty="0" err="1" smtClean="0"/>
              <a:t>to</a:t>
            </a:r>
            <a:r>
              <a:rPr lang="nl-BE" sz="1800" b="0" dirty="0" smtClean="0"/>
              <a:t> take </a:t>
            </a:r>
            <a:r>
              <a:rPr lang="nl-BE" sz="1800" b="0" dirty="0" err="1" smtClean="0"/>
              <a:t>into</a:t>
            </a:r>
            <a:r>
              <a:rPr lang="nl-BE" sz="1800" b="0" dirty="0" smtClean="0"/>
              <a:t> account?</a:t>
            </a:r>
          </a:p>
          <a:p>
            <a:pPr>
              <a:buFont typeface="Arial" pitchFamily="34" charset="0"/>
              <a:buChar char="•"/>
            </a:pPr>
            <a:r>
              <a:rPr lang="nl-BE" sz="1800" b="0" dirty="0" smtClean="0"/>
              <a:t>How do </a:t>
            </a:r>
            <a:r>
              <a:rPr lang="nl-BE" sz="1800" b="0" dirty="0" err="1" smtClean="0"/>
              <a:t>arguments</a:t>
            </a:r>
            <a:r>
              <a:rPr lang="nl-BE" sz="1800" b="0" dirty="0" smtClean="0"/>
              <a:t> </a:t>
            </a:r>
            <a:r>
              <a:rPr lang="nl-BE" sz="1800" b="0" dirty="0" err="1" smtClean="0"/>
              <a:t>relate</a:t>
            </a:r>
            <a:r>
              <a:rPr lang="nl-BE" sz="1800" b="0" dirty="0" smtClean="0"/>
              <a:t> </a:t>
            </a:r>
            <a:r>
              <a:rPr lang="nl-BE" sz="1800" b="0" dirty="0" err="1" smtClean="0"/>
              <a:t>to</a:t>
            </a:r>
            <a:r>
              <a:rPr lang="nl-BE" sz="1800" b="0" dirty="0" smtClean="0"/>
              <a:t> </a:t>
            </a:r>
            <a:r>
              <a:rPr lang="nl-BE" sz="1800" b="0" dirty="0" err="1" smtClean="0"/>
              <a:t>positions</a:t>
            </a:r>
            <a:r>
              <a:rPr lang="nl-BE" sz="1800" b="0" dirty="0" smtClean="0"/>
              <a:t> on </a:t>
            </a:r>
            <a:r>
              <a:rPr lang="nl-BE" sz="1800" b="0" dirty="0" err="1" smtClean="0"/>
              <a:t>Leary’s</a:t>
            </a:r>
            <a:r>
              <a:rPr lang="nl-BE" sz="1800" b="0" dirty="0" smtClean="0"/>
              <a:t> Rose?</a:t>
            </a:r>
          </a:p>
          <a:p>
            <a:pPr>
              <a:buFont typeface="Arial" pitchFamily="34" charset="0"/>
              <a:buChar char="•"/>
            </a:pPr>
            <a:r>
              <a:rPr lang="nl-BE" sz="1800" b="0" dirty="0" smtClean="0"/>
              <a:t>Facial </a:t>
            </a:r>
            <a:r>
              <a:rPr lang="nl-BE" sz="1800" b="0" dirty="0" err="1" smtClean="0"/>
              <a:t>expressions</a:t>
            </a:r>
            <a:r>
              <a:rPr lang="nl-BE" sz="1800" b="0" dirty="0" smtClean="0"/>
              <a:t>, body </a:t>
            </a:r>
            <a:r>
              <a:rPr lang="nl-BE" sz="1800" b="0" dirty="0" err="1" smtClean="0"/>
              <a:t>language</a:t>
            </a:r>
            <a:r>
              <a:rPr lang="nl-BE" sz="1800" b="0" dirty="0" smtClean="0"/>
              <a:t>, </a:t>
            </a:r>
            <a:r>
              <a:rPr lang="nl-BE" sz="1800" b="0" dirty="0" err="1" smtClean="0"/>
              <a:t>tone</a:t>
            </a:r>
            <a:r>
              <a:rPr lang="nl-BE" sz="1800" b="0" dirty="0" smtClean="0"/>
              <a:t> of </a:t>
            </a:r>
            <a:r>
              <a:rPr lang="nl-BE" sz="1800" b="0" dirty="0" err="1" smtClean="0"/>
              <a:t>voice</a:t>
            </a:r>
            <a:r>
              <a:rPr lang="nl-BE" sz="1800" b="0" dirty="0" smtClean="0"/>
              <a:t>?</a:t>
            </a:r>
          </a:p>
          <a:p>
            <a:pPr>
              <a:buFont typeface="Arial" pitchFamily="34" charset="0"/>
              <a:buChar char="•"/>
            </a:pPr>
            <a:r>
              <a:rPr lang="nl-BE" sz="1800" b="0" dirty="0" smtClean="0"/>
              <a:t>…</a:t>
            </a:r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sz="2000" dirty="0" smtClean="0">
                <a:sym typeface="Wingdings" pitchFamily="2" charset="2"/>
              </a:rPr>
              <a:t> </a:t>
            </a:r>
            <a:r>
              <a:rPr lang="nl-BE" sz="2000" dirty="0" smtClean="0"/>
              <a:t>“Wizard of </a:t>
            </a:r>
            <a:r>
              <a:rPr lang="nl-BE" sz="2000" dirty="0" err="1" smtClean="0"/>
              <a:t>Oz</a:t>
            </a:r>
            <a:r>
              <a:rPr lang="nl-BE" sz="2000" dirty="0" smtClean="0"/>
              <a:t>” tests</a:t>
            </a:r>
            <a:endParaRPr lang="nl-BE" sz="20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6406958" y="5157192"/>
            <a:ext cx="2630058" cy="1515162"/>
            <a:chOff x="6406958" y="5157192"/>
            <a:chExt cx="2630058" cy="151516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6958" y="5157192"/>
              <a:ext cx="2622807" cy="6477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1539" y="5949280"/>
              <a:ext cx="1865477" cy="7230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301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Test Case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840540"/>
          </a:xfrm>
        </p:spPr>
        <p:txBody>
          <a:bodyPr>
            <a:normAutofit lnSpcReduction="10000"/>
          </a:bodyPr>
          <a:lstStyle/>
          <a:p>
            <a:pPr algn="r"/>
            <a:r>
              <a:rPr lang="nl-BE" sz="2000" dirty="0" smtClean="0">
                <a:sym typeface="Wingdings" pitchFamily="2" charset="2"/>
              </a:rPr>
              <a:t>“Wizard of </a:t>
            </a:r>
            <a:r>
              <a:rPr lang="nl-BE" sz="2000" dirty="0" err="1" smtClean="0">
                <a:sym typeface="Wingdings" pitchFamily="2" charset="2"/>
              </a:rPr>
              <a:t>Oz</a:t>
            </a:r>
            <a:r>
              <a:rPr lang="nl-BE" sz="2000" dirty="0" smtClean="0">
                <a:sym typeface="Wingdings" pitchFamily="2" charset="2"/>
              </a:rPr>
              <a:t>” tests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  <a:p>
            <a:r>
              <a:rPr lang="nl-BE" sz="2000" dirty="0" err="1" smtClean="0"/>
              <a:t>Results</a:t>
            </a:r>
            <a:r>
              <a:rPr lang="nl-BE" sz="2000" dirty="0" smtClean="0"/>
              <a:t>:</a:t>
            </a:r>
            <a:endParaRPr lang="nl-BE" sz="2000" dirty="0"/>
          </a:p>
          <a:p>
            <a:pPr marL="355600" indent="-355600">
              <a:buFont typeface="Arial" pitchFamily="34" charset="0"/>
              <a:buChar char="•"/>
            </a:pPr>
            <a:r>
              <a:rPr lang="nl-BE" sz="1800" b="0" dirty="0" smtClean="0">
                <a:sym typeface="Wingdings" pitchFamily="2" charset="2"/>
              </a:rPr>
              <a:t>State </a:t>
            </a:r>
            <a:r>
              <a:rPr lang="nl-BE" sz="1800" b="0" dirty="0" err="1">
                <a:sym typeface="Wingdings" pitchFamily="2" charset="2"/>
              </a:rPr>
              <a:t>chart</a:t>
            </a:r>
            <a:r>
              <a:rPr lang="nl-BE" sz="1800" b="0" dirty="0">
                <a:sym typeface="Wingdings" pitchFamily="2" charset="2"/>
              </a:rPr>
              <a:t> of </a:t>
            </a:r>
            <a:r>
              <a:rPr lang="nl-BE" sz="1800" b="0" dirty="0" err="1">
                <a:sym typeface="Wingdings" pitchFamily="2" charset="2"/>
              </a:rPr>
              <a:t>possible</a:t>
            </a:r>
            <a:r>
              <a:rPr lang="nl-BE" sz="1800" b="0" dirty="0">
                <a:sym typeface="Wingdings" pitchFamily="2" charset="2"/>
              </a:rPr>
              <a:t> </a:t>
            </a:r>
            <a:r>
              <a:rPr lang="nl-BE" sz="1800" b="0" dirty="0" err="1">
                <a:sym typeface="Wingdings" pitchFamily="2" charset="2"/>
              </a:rPr>
              <a:t>arguments</a:t>
            </a:r>
            <a:r>
              <a:rPr lang="nl-BE" sz="1800" b="0" dirty="0">
                <a:sym typeface="Wingdings" pitchFamily="2" charset="2"/>
              </a:rPr>
              <a:t> </a:t>
            </a:r>
            <a:r>
              <a:rPr lang="nl-BE" sz="1800" b="0" dirty="0" err="1">
                <a:sym typeface="Wingdings" pitchFamily="2" charset="2"/>
              </a:rPr>
              <a:t>and</a:t>
            </a:r>
            <a:r>
              <a:rPr lang="nl-BE" sz="1800" b="0" dirty="0">
                <a:sym typeface="Wingdings" pitchFamily="2" charset="2"/>
              </a:rPr>
              <a:t> </a:t>
            </a:r>
            <a:r>
              <a:rPr lang="nl-BE" sz="1800" b="0" dirty="0" err="1">
                <a:sym typeface="Wingdings" pitchFamily="2" charset="2"/>
              </a:rPr>
              <a:t>their</a:t>
            </a:r>
            <a:r>
              <a:rPr lang="nl-BE" sz="1800" b="0" dirty="0">
                <a:sym typeface="Wingdings" pitchFamily="2" charset="2"/>
              </a:rPr>
              <a:t> links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nl-BE" sz="1800" b="0" dirty="0">
                <a:sym typeface="Wingdings" pitchFamily="2" charset="2"/>
              </a:rPr>
              <a:t>Training set of </a:t>
            </a:r>
            <a:r>
              <a:rPr lang="nl-BE" sz="1800" b="0" dirty="0" err="1">
                <a:sym typeface="Wingdings" pitchFamily="2" charset="2"/>
              </a:rPr>
              <a:t>sentences</a:t>
            </a:r>
            <a:r>
              <a:rPr lang="nl-BE" sz="1800" b="0" dirty="0">
                <a:sym typeface="Wingdings" pitchFamily="2" charset="2"/>
              </a:rPr>
              <a:t> </a:t>
            </a:r>
            <a:r>
              <a:rPr lang="nl-BE" sz="1800" b="0" dirty="0" err="1">
                <a:sym typeface="Wingdings" pitchFamily="2" charset="2"/>
              </a:rPr>
              <a:t>annotated</a:t>
            </a:r>
            <a:r>
              <a:rPr lang="nl-BE" sz="1800" b="0" dirty="0">
                <a:sym typeface="Wingdings" pitchFamily="2" charset="2"/>
              </a:rPr>
              <a:t> </a:t>
            </a:r>
            <a:r>
              <a:rPr lang="nl-BE" sz="1800" b="0" dirty="0" err="1">
                <a:sym typeface="Wingdings" pitchFamily="2" charset="2"/>
              </a:rPr>
              <a:t>with</a:t>
            </a:r>
            <a:r>
              <a:rPr lang="nl-BE" sz="1800" b="0" dirty="0">
                <a:sym typeface="Wingdings" pitchFamily="2" charset="2"/>
              </a:rPr>
              <a:t> </a:t>
            </a:r>
            <a:r>
              <a:rPr lang="nl-BE" sz="1800" b="0" dirty="0" err="1">
                <a:sym typeface="Wingdings" pitchFamily="2" charset="2"/>
              </a:rPr>
              <a:t>their</a:t>
            </a:r>
            <a:r>
              <a:rPr lang="nl-BE" sz="1800" b="0" dirty="0">
                <a:sym typeface="Wingdings" pitchFamily="2" charset="2"/>
              </a:rPr>
              <a:t> </a:t>
            </a:r>
            <a:r>
              <a:rPr lang="nl-BE" sz="1800" b="0" dirty="0" err="1">
                <a:sym typeface="Wingdings" pitchFamily="2" charset="2"/>
              </a:rPr>
              <a:t>position</a:t>
            </a:r>
            <a:r>
              <a:rPr lang="nl-BE" sz="1800" b="0" dirty="0">
                <a:sym typeface="Wingdings" pitchFamily="2" charset="2"/>
              </a:rPr>
              <a:t> on </a:t>
            </a:r>
            <a:r>
              <a:rPr lang="nl-BE" sz="1800" b="0" dirty="0" err="1">
                <a:sym typeface="Wingdings" pitchFamily="2" charset="2"/>
              </a:rPr>
              <a:t>Leary’s</a:t>
            </a:r>
            <a:r>
              <a:rPr lang="nl-BE" sz="1800" b="0" dirty="0">
                <a:sym typeface="Wingdings" pitchFamily="2" charset="2"/>
              </a:rPr>
              <a:t> Rose</a:t>
            </a:r>
          </a:p>
          <a:p>
            <a:endParaRPr lang="nl-BE" dirty="0" smtClean="0">
              <a:sym typeface="Wingdings" pitchFamily="2" charset="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27784" y="1484784"/>
            <a:ext cx="3888432" cy="2376264"/>
            <a:chOff x="2699792" y="2924944"/>
            <a:chExt cx="3888432" cy="2376264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4676609" y="2924944"/>
              <a:ext cx="1" cy="2376264"/>
            </a:xfrm>
            <a:prstGeom prst="line">
              <a:avLst/>
            </a:prstGeom>
            <a:ln w="12700">
              <a:solidFill>
                <a:srgbClr val="FBB9AB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Freeform 5"/>
            <p:cNvSpPr/>
            <p:nvPr/>
          </p:nvSpPr>
          <p:spPr>
            <a:xfrm>
              <a:off x="2699792" y="3789039"/>
              <a:ext cx="1138519" cy="683111"/>
            </a:xfrm>
            <a:custGeom>
              <a:avLst/>
              <a:gdLst>
                <a:gd name="connsiteX0" fmla="*/ 0 w 1138519"/>
                <a:gd name="connsiteY0" fmla="*/ 68311 h 683111"/>
                <a:gd name="connsiteX1" fmla="*/ 68311 w 1138519"/>
                <a:gd name="connsiteY1" fmla="*/ 0 h 683111"/>
                <a:gd name="connsiteX2" fmla="*/ 1070208 w 1138519"/>
                <a:gd name="connsiteY2" fmla="*/ 0 h 683111"/>
                <a:gd name="connsiteX3" fmla="*/ 1138519 w 1138519"/>
                <a:gd name="connsiteY3" fmla="*/ 68311 h 683111"/>
                <a:gd name="connsiteX4" fmla="*/ 1138519 w 1138519"/>
                <a:gd name="connsiteY4" fmla="*/ 614800 h 683111"/>
                <a:gd name="connsiteX5" fmla="*/ 1070208 w 1138519"/>
                <a:gd name="connsiteY5" fmla="*/ 683111 h 683111"/>
                <a:gd name="connsiteX6" fmla="*/ 68311 w 1138519"/>
                <a:gd name="connsiteY6" fmla="*/ 683111 h 683111"/>
                <a:gd name="connsiteX7" fmla="*/ 0 w 1138519"/>
                <a:gd name="connsiteY7" fmla="*/ 614800 h 683111"/>
                <a:gd name="connsiteX8" fmla="*/ 0 w 1138519"/>
                <a:gd name="connsiteY8" fmla="*/ 68311 h 68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519" h="683111">
                  <a:moveTo>
                    <a:pt x="0" y="68311"/>
                  </a:moveTo>
                  <a:cubicBezTo>
                    <a:pt x="0" y="30584"/>
                    <a:pt x="30584" y="0"/>
                    <a:pt x="68311" y="0"/>
                  </a:cubicBezTo>
                  <a:lnTo>
                    <a:pt x="1070208" y="0"/>
                  </a:lnTo>
                  <a:cubicBezTo>
                    <a:pt x="1107935" y="0"/>
                    <a:pt x="1138519" y="30584"/>
                    <a:pt x="1138519" y="68311"/>
                  </a:cubicBezTo>
                  <a:lnTo>
                    <a:pt x="1138519" y="614800"/>
                  </a:lnTo>
                  <a:cubicBezTo>
                    <a:pt x="1138519" y="652527"/>
                    <a:pt x="1107935" y="683111"/>
                    <a:pt x="1070208" y="683111"/>
                  </a:cubicBezTo>
                  <a:lnTo>
                    <a:pt x="68311" y="683111"/>
                  </a:lnTo>
                  <a:cubicBezTo>
                    <a:pt x="30584" y="683111"/>
                    <a:pt x="0" y="652527"/>
                    <a:pt x="0" y="614800"/>
                  </a:cubicBezTo>
                  <a:lnTo>
                    <a:pt x="0" y="683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538" tIns="69538" rIns="69538" bIns="6953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kern="1200" dirty="0" err="1" smtClean="0"/>
                <a:t>Player</a:t>
              </a:r>
              <a:endParaRPr lang="nl-BE" sz="1200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5449705" y="3789039"/>
              <a:ext cx="1138519" cy="683111"/>
            </a:xfrm>
            <a:custGeom>
              <a:avLst/>
              <a:gdLst>
                <a:gd name="connsiteX0" fmla="*/ 0 w 1138519"/>
                <a:gd name="connsiteY0" fmla="*/ 68311 h 683111"/>
                <a:gd name="connsiteX1" fmla="*/ 68311 w 1138519"/>
                <a:gd name="connsiteY1" fmla="*/ 0 h 683111"/>
                <a:gd name="connsiteX2" fmla="*/ 1070208 w 1138519"/>
                <a:gd name="connsiteY2" fmla="*/ 0 h 683111"/>
                <a:gd name="connsiteX3" fmla="*/ 1138519 w 1138519"/>
                <a:gd name="connsiteY3" fmla="*/ 68311 h 683111"/>
                <a:gd name="connsiteX4" fmla="*/ 1138519 w 1138519"/>
                <a:gd name="connsiteY4" fmla="*/ 614800 h 683111"/>
                <a:gd name="connsiteX5" fmla="*/ 1070208 w 1138519"/>
                <a:gd name="connsiteY5" fmla="*/ 683111 h 683111"/>
                <a:gd name="connsiteX6" fmla="*/ 68311 w 1138519"/>
                <a:gd name="connsiteY6" fmla="*/ 683111 h 683111"/>
                <a:gd name="connsiteX7" fmla="*/ 0 w 1138519"/>
                <a:gd name="connsiteY7" fmla="*/ 614800 h 683111"/>
                <a:gd name="connsiteX8" fmla="*/ 0 w 1138519"/>
                <a:gd name="connsiteY8" fmla="*/ 68311 h 68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519" h="683111">
                  <a:moveTo>
                    <a:pt x="0" y="68311"/>
                  </a:moveTo>
                  <a:cubicBezTo>
                    <a:pt x="0" y="30584"/>
                    <a:pt x="30584" y="0"/>
                    <a:pt x="68311" y="0"/>
                  </a:cubicBezTo>
                  <a:lnTo>
                    <a:pt x="1070208" y="0"/>
                  </a:lnTo>
                  <a:cubicBezTo>
                    <a:pt x="1107935" y="0"/>
                    <a:pt x="1138519" y="30584"/>
                    <a:pt x="1138519" y="68311"/>
                  </a:cubicBezTo>
                  <a:lnTo>
                    <a:pt x="1138519" y="614800"/>
                  </a:lnTo>
                  <a:cubicBezTo>
                    <a:pt x="1138519" y="652527"/>
                    <a:pt x="1107935" y="683111"/>
                    <a:pt x="1070208" y="683111"/>
                  </a:cubicBezTo>
                  <a:lnTo>
                    <a:pt x="68311" y="683111"/>
                  </a:lnTo>
                  <a:cubicBezTo>
                    <a:pt x="30584" y="683111"/>
                    <a:pt x="0" y="652527"/>
                    <a:pt x="0" y="614800"/>
                  </a:cubicBezTo>
                  <a:lnTo>
                    <a:pt x="0" y="683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538" tIns="69538" rIns="69538" bIns="6953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trike="sngStrike" kern="1200" dirty="0" smtClean="0"/>
                <a:t>VA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kern="1200" dirty="0" smtClean="0"/>
                <a:t>Actor</a:t>
              </a:r>
              <a:endParaRPr lang="nl-BE" kern="1200" dirty="0"/>
            </a:p>
          </p:txBody>
        </p:sp>
        <p:sp>
          <p:nvSpPr>
            <p:cNvPr id="8" name="Curved Up Arrow 7"/>
            <p:cNvSpPr/>
            <p:nvPr/>
          </p:nvSpPr>
          <p:spPr>
            <a:xfrm>
              <a:off x="3269051" y="4472150"/>
              <a:ext cx="2815117" cy="432048"/>
            </a:xfrm>
            <a:prstGeom prst="curvedUp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Curved Up Arrow 8"/>
            <p:cNvSpPr/>
            <p:nvPr/>
          </p:nvSpPr>
          <p:spPr>
            <a:xfrm rot="10800000">
              <a:off x="3269050" y="3356991"/>
              <a:ext cx="2815117" cy="432048"/>
            </a:xfrm>
            <a:prstGeom prst="curvedUp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64541" y="3104176"/>
              <a:ext cx="1224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400" dirty="0" smtClean="0"/>
                <a:t>audio</a:t>
              </a:r>
            </a:p>
            <a:p>
              <a:pPr algn="ctr"/>
              <a:r>
                <a:rPr lang="nl-BE" sz="1400" dirty="0" smtClean="0"/>
                <a:t>video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64541" y="4642588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400" dirty="0" err="1" smtClean="0"/>
                <a:t>text</a:t>
              </a:r>
              <a:endParaRPr lang="nl-BE" sz="1400" dirty="0" smtClean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406958" y="5157192"/>
            <a:ext cx="2630058" cy="1515162"/>
            <a:chOff x="6406958" y="5157192"/>
            <a:chExt cx="2630058" cy="151516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6958" y="5157192"/>
              <a:ext cx="2622807" cy="64770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1539" y="5949280"/>
              <a:ext cx="1865477" cy="7230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780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System Architecture</a:t>
            </a:r>
            <a:endParaRPr lang="nl-BE" dirty="0"/>
          </a:p>
        </p:txBody>
      </p:sp>
      <p:grpSp>
        <p:nvGrpSpPr>
          <p:cNvPr id="44" name="Group 43"/>
          <p:cNvGrpSpPr/>
          <p:nvPr/>
        </p:nvGrpSpPr>
        <p:grpSpPr>
          <a:xfrm>
            <a:off x="596429" y="3316131"/>
            <a:ext cx="7936011" cy="1337005"/>
            <a:chOff x="404215" y="2524043"/>
            <a:chExt cx="7936011" cy="1337005"/>
          </a:xfrm>
        </p:grpSpPr>
        <p:sp>
          <p:nvSpPr>
            <p:cNvPr id="20" name="Right Arrow 19"/>
            <p:cNvSpPr/>
            <p:nvPr/>
          </p:nvSpPr>
          <p:spPr>
            <a:xfrm>
              <a:off x="5266223" y="2924944"/>
              <a:ext cx="1835293" cy="250291"/>
            </a:xfrm>
            <a:prstGeom prst="rightArrow">
              <a:avLst>
                <a:gd name="adj1" fmla="val 68116"/>
                <a:gd name="adj2" fmla="val 50000"/>
              </a:avLst>
            </a:prstGeom>
            <a:solidFill>
              <a:srgbClr val="FB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9" name="Freeform 8"/>
            <p:cNvSpPr/>
            <p:nvPr/>
          </p:nvSpPr>
          <p:spPr>
            <a:xfrm>
              <a:off x="404215" y="2548488"/>
              <a:ext cx="1138519" cy="683111"/>
            </a:xfrm>
            <a:custGeom>
              <a:avLst/>
              <a:gdLst>
                <a:gd name="connsiteX0" fmla="*/ 0 w 1138519"/>
                <a:gd name="connsiteY0" fmla="*/ 68311 h 683111"/>
                <a:gd name="connsiteX1" fmla="*/ 68311 w 1138519"/>
                <a:gd name="connsiteY1" fmla="*/ 0 h 683111"/>
                <a:gd name="connsiteX2" fmla="*/ 1070208 w 1138519"/>
                <a:gd name="connsiteY2" fmla="*/ 0 h 683111"/>
                <a:gd name="connsiteX3" fmla="*/ 1138519 w 1138519"/>
                <a:gd name="connsiteY3" fmla="*/ 68311 h 683111"/>
                <a:gd name="connsiteX4" fmla="*/ 1138519 w 1138519"/>
                <a:gd name="connsiteY4" fmla="*/ 614800 h 683111"/>
                <a:gd name="connsiteX5" fmla="*/ 1070208 w 1138519"/>
                <a:gd name="connsiteY5" fmla="*/ 683111 h 683111"/>
                <a:gd name="connsiteX6" fmla="*/ 68311 w 1138519"/>
                <a:gd name="connsiteY6" fmla="*/ 683111 h 683111"/>
                <a:gd name="connsiteX7" fmla="*/ 0 w 1138519"/>
                <a:gd name="connsiteY7" fmla="*/ 614800 h 683111"/>
                <a:gd name="connsiteX8" fmla="*/ 0 w 1138519"/>
                <a:gd name="connsiteY8" fmla="*/ 68311 h 68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519" h="683111">
                  <a:moveTo>
                    <a:pt x="0" y="68311"/>
                  </a:moveTo>
                  <a:cubicBezTo>
                    <a:pt x="0" y="30584"/>
                    <a:pt x="30584" y="0"/>
                    <a:pt x="68311" y="0"/>
                  </a:cubicBezTo>
                  <a:lnTo>
                    <a:pt x="1070208" y="0"/>
                  </a:lnTo>
                  <a:cubicBezTo>
                    <a:pt x="1107935" y="0"/>
                    <a:pt x="1138519" y="30584"/>
                    <a:pt x="1138519" y="68311"/>
                  </a:cubicBezTo>
                  <a:lnTo>
                    <a:pt x="1138519" y="614800"/>
                  </a:lnTo>
                  <a:cubicBezTo>
                    <a:pt x="1138519" y="652527"/>
                    <a:pt x="1107935" y="683111"/>
                    <a:pt x="1070208" y="683111"/>
                  </a:cubicBezTo>
                  <a:lnTo>
                    <a:pt x="68311" y="683111"/>
                  </a:lnTo>
                  <a:cubicBezTo>
                    <a:pt x="30584" y="683111"/>
                    <a:pt x="0" y="652527"/>
                    <a:pt x="0" y="614800"/>
                  </a:cubicBezTo>
                  <a:lnTo>
                    <a:pt x="0" y="683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538" tIns="69538" rIns="69538" bIns="6953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300" kern="1200" dirty="0" err="1" smtClean="0"/>
                <a:t>Text</a:t>
              </a:r>
              <a:r>
                <a:rPr lang="nl-BE" sz="1300" kern="1200" dirty="0" smtClean="0"/>
                <a:t> Input</a:t>
              </a:r>
              <a:endParaRPr lang="nl-BE" sz="13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656587" y="2748867"/>
              <a:ext cx="241366" cy="282352"/>
            </a:xfrm>
            <a:custGeom>
              <a:avLst/>
              <a:gdLst>
                <a:gd name="connsiteX0" fmla="*/ 0 w 241366"/>
                <a:gd name="connsiteY0" fmla="*/ 56470 h 282352"/>
                <a:gd name="connsiteX1" fmla="*/ 120683 w 241366"/>
                <a:gd name="connsiteY1" fmla="*/ 56470 h 282352"/>
                <a:gd name="connsiteX2" fmla="*/ 120683 w 241366"/>
                <a:gd name="connsiteY2" fmla="*/ 0 h 282352"/>
                <a:gd name="connsiteX3" fmla="*/ 241366 w 241366"/>
                <a:gd name="connsiteY3" fmla="*/ 141176 h 282352"/>
                <a:gd name="connsiteX4" fmla="*/ 120683 w 241366"/>
                <a:gd name="connsiteY4" fmla="*/ 282352 h 282352"/>
                <a:gd name="connsiteX5" fmla="*/ 120683 w 241366"/>
                <a:gd name="connsiteY5" fmla="*/ 225882 h 282352"/>
                <a:gd name="connsiteX6" fmla="*/ 0 w 241366"/>
                <a:gd name="connsiteY6" fmla="*/ 225882 h 282352"/>
                <a:gd name="connsiteX7" fmla="*/ 0 w 241366"/>
                <a:gd name="connsiteY7" fmla="*/ 56470 h 28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366" h="282352">
                  <a:moveTo>
                    <a:pt x="0" y="56470"/>
                  </a:moveTo>
                  <a:lnTo>
                    <a:pt x="120683" y="56470"/>
                  </a:lnTo>
                  <a:lnTo>
                    <a:pt x="120683" y="0"/>
                  </a:lnTo>
                  <a:lnTo>
                    <a:pt x="241366" y="141176"/>
                  </a:lnTo>
                  <a:lnTo>
                    <a:pt x="120683" y="282352"/>
                  </a:lnTo>
                  <a:lnTo>
                    <a:pt x="120683" y="225882"/>
                  </a:lnTo>
                  <a:lnTo>
                    <a:pt x="0" y="225882"/>
                  </a:lnTo>
                  <a:lnTo>
                    <a:pt x="0" y="56470"/>
                  </a:lnTo>
                  <a:close/>
                </a:path>
              </a:pathLst>
            </a:cu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6470" rIns="72410" bIns="564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BE" sz="1100" kern="12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998143" y="2548488"/>
              <a:ext cx="1138519" cy="683111"/>
            </a:xfrm>
            <a:custGeom>
              <a:avLst/>
              <a:gdLst>
                <a:gd name="connsiteX0" fmla="*/ 0 w 1138519"/>
                <a:gd name="connsiteY0" fmla="*/ 68311 h 683111"/>
                <a:gd name="connsiteX1" fmla="*/ 68311 w 1138519"/>
                <a:gd name="connsiteY1" fmla="*/ 0 h 683111"/>
                <a:gd name="connsiteX2" fmla="*/ 1070208 w 1138519"/>
                <a:gd name="connsiteY2" fmla="*/ 0 h 683111"/>
                <a:gd name="connsiteX3" fmla="*/ 1138519 w 1138519"/>
                <a:gd name="connsiteY3" fmla="*/ 68311 h 683111"/>
                <a:gd name="connsiteX4" fmla="*/ 1138519 w 1138519"/>
                <a:gd name="connsiteY4" fmla="*/ 614800 h 683111"/>
                <a:gd name="connsiteX5" fmla="*/ 1070208 w 1138519"/>
                <a:gd name="connsiteY5" fmla="*/ 683111 h 683111"/>
                <a:gd name="connsiteX6" fmla="*/ 68311 w 1138519"/>
                <a:gd name="connsiteY6" fmla="*/ 683111 h 683111"/>
                <a:gd name="connsiteX7" fmla="*/ 0 w 1138519"/>
                <a:gd name="connsiteY7" fmla="*/ 614800 h 683111"/>
                <a:gd name="connsiteX8" fmla="*/ 0 w 1138519"/>
                <a:gd name="connsiteY8" fmla="*/ 68311 h 68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519" h="683111">
                  <a:moveTo>
                    <a:pt x="0" y="68311"/>
                  </a:moveTo>
                  <a:cubicBezTo>
                    <a:pt x="0" y="30584"/>
                    <a:pt x="30584" y="0"/>
                    <a:pt x="68311" y="0"/>
                  </a:cubicBezTo>
                  <a:lnTo>
                    <a:pt x="1070208" y="0"/>
                  </a:lnTo>
                  <a:cubicBezTo>
                    <a:pt x="1107935" y="0"/>
                    <a:pt x="1138519" y="30584"/>
                    <a:pt x="1138519" y="68311"/>
                  </a:cubicBezTo>
                  <a:lnTo>
                    <a:pt x="1138519" y="614800"/>
                  </a:lnTo>
                  <a:cubicBezTo>
                    <a:pt x="1138519" y="652527"/>
                    <a:pt x="1107935" y="683111"/>
                    <a:pt x="1070208" y="683111"/>
                  </a:cubicBezTo>
                  <a:lnTo>
                    <a:pt x="68311" y="683111"/>
                  </a:lnTo>
                  <a:cubicBezTo>
                    <a:pt x="30584" y="683111"/>
                    <a:pt x="0" y="652527"/>
                    <a:pt x="0" y="614800"/>
                  </a:cubicBezTo>
                  <a:lnTo>
                    <a:pt x="0" y="683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538" tIns="69538" rIns="69538" bIns="6953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300" kern="1200" dirty="0" smtClean="0"/>
                <a:t>NLP</a:t>
              </a:r>
              <a:endParaRPr lang="nl-BE" sz="13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250514" y="2748867"/>
              <a:ext cx="241366" cy="282352"/>
            </a:xfrm>
            <a:custGeom>
              <a:avLst/>
              <a:gdLst>
                <a:gd name="connsiteX0" fmla="*/ 0 w 241366"/>
                <a:gd name="connsiteY0" fmla="*/ 56470 h 282352"/>
                <a:gd name="connsiteX1" fmla="*/ 120683 w 241366"/>
                <a:gd name="connsiteY1" fmla="*/ 56470 h 282352"/>
                <a:gd name="connsiteX2" fmla="*/ 120683 w 241366"/>
                <a:gd name="connsiteY2" fmla="*/ 0 h 282352"/>
                <a:gd name="connsiteX3" fmla="*/ 241366 w 241366"/>
                <a:gd name="connsiteY3" fmla="*/ 141176 h 282352"/>
                <a:gd name="connsiteX4" fmla="*/ 120683 w 241366"/>
                <a:gd name="connsiteY4" fmla="*/ 282352 h 282352"/>
                <a:gd name="connsiteX5" fmla="*/ 120683 w 241366"/>
                <a:gd name="connsiteY5" fmla="*/ 225882 h 282352"/>
                <a:gd name="connsiteX6" fmla="*/ 0 w 241366"/>
                <a:gd name="connsiteY6" fmla="*/ 225882 h 282352"/>
                <a:gd name="connsiteX7" fmla="*/ 0 w 241366"/>
                <a:gd name="connsiteY7" fmla="*/ 56470 h 28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366" h="282352">
                  <a:moveTo>
                    <a:pt x="0" y="56470"/>
                  </a:moveTo>
                  <a:lnTo>
                    <a:pt x="120683" y="56470"/>
                  </a:lnTo>
                  <a:lnTo>
                    <a:pt x="120683" y="0"/>
                  </a:lnTo>
                  <a:lnTo>
                    <a:pt x="241366" y="141176"/>
                  </a:lnTo>
                  <a:lnTo>
                    <a:pt x="120683" y="282352"/>
                  </a:lnTo>
                  <a:lnTo>
                    <a:pt x="120683" y="225882"/>
                  </a:lnTo>
                  <a:lnTo>
                    <a:pt x="0" y="225882"/>
                  </a:lnTo>
                  <a:lnTo>
                    <a:pt x="0" y="56470"/>
                  </a:lnTo>
                  <a:close/>
                </a:path>
              </a:pathLst>
            </a:cu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6470" rIns="72410" bIns="564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BE" sz="1100" kern="12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923928" y="2548488"/>
              <a:ext cx="1228443" cy="683111"/>
            </a:xfrm>
            <a:custGeom>
              <a:avLst/>
              <a:gdLst>
                <a:gd name="connsiteX0" fmla="*/ 0 w 1138519"/>
                <a:gd name="connsiteY0" fmla="*/ 68311 h 683111"/>
                <a:gd name="connsiteX1" fmla="*/ 68311 w 1138519"/>
                <a:gd name="connsiteY1" fmla="*/ 0 h 683111"/>
                <a:gd name="connsiteX2" fmla="*/ 1070208 w 1138519"/>
                <a:gd name="connsiteY2" fmla="*/ 0 h 683111"/>
                <a:gd name="connsiteX3" fmla="*/ 1138519 w 1138519"/>
                <a:gd name="connsiteY3" fmla="*/ 68311 h 683111"/>
                <a:gd name="connsiteX4" fmla="*/ 1138519 w 1138519"/>
                <a:gd name="connsiteY4" fmla="*/ 614800 h 683111"/>
                <a:gd name="connsiteX5" fmla="*/ 1070208 w 1138519"/>
                <a:gd name="connsiteY5" fmla="*/ 683111 h 683111"/>
                <a:gd name="connsiteX6" fmla="*/ 68311 w 1138519"/>
                <a:gd name="connsiteY6" fmla="*/ 683111 h 683111"/>
                <a:gd name="connsiteX7" fmla="*/ 0 w 1138519"/>
                <a:gd name="connsiteY7" fmla="*/ 614800 h 683111"/>
                <a:gd name="connsiteX8" fmla="*/ 0 w 1138519"/>
                <a:gd name="connsiteY8" fmla="*/ 68311 h 68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519" h="683111">
                  <a:moveTo>
                    <a:pt x="0" y="68311"/>
                  </a:moveTo>
                  <a:cubicBezTo>
                    <a:pt x="0" y="30584"/>
                    <a:pt x="30584" y="0"/>
                    <a:pt x="68311" y="0"/>
                  </a:cubicBezTo>
                  <a:lnTo>
                    <a:pt x="1070208" y="0"/>
                  </a:lnTo>
                  <a:cubicBezTo>
                    <a:pt x="1107935" y="0"/>
                    <a:pt x="1138519" y="30584"/>
                    <a:pt x="1138519" y="68311"/>
                  </a:cubicBezTo>
                  <a:lnTo>
                    <a:pt x="1138519" y="614800"/>
                  </a:lnTo>
                  <a:cubicBezTo>
                    <a:pt x="1138519" y="652527"/>
                    <a:pt x="1107935" y="683111"/>
                    <a:pt x="1070208" y="683111"/>
                  </a:cubicBezTo>
                  <a:lnTo>
                    <a:pt x="68311" y="683111"/>
                  </a:lnTo>
                  <a:cubicBezTo>
                    <a:pt x="30584" y="683111"/>
                    <a:pt x="0" y="652527"/>
                    <a:pt x="0" y="614800"/>
                  </a:cubicBezTo>
                  <a:lnTo>
                    <a:pt x="0" y="683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538" tIns="69538" rIns="69538" bIns="69538" numCol="1" spcCol="1270" anchor="ctr" anchorCtr="0">
              <a:noAutofit/>
            </a:bodyPr>
            <a:lstStyle/>
            <a:p>
              <a:pPr lvl="0" algn="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300" kern="1200" dirty="0" smtClean="0"/>
                <a:t>Scenario</a:t>
              </a:r>
              <a:br>
                <a:rPr lang="nl-BE" sz="1300" kern="1200" dirty="0" smtClean="0"/>
              </a:br>
              <a:r>
                <a:rPr lang="nl-BE" sz="1300" kern="1200" dirty="0" smtClean="0"/>
                <a:t>Engine</a:t>
              </a:r>
              <a:endParaRPr lang="nl-BE" sz="1300" kern="12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266224" y="2636912"/>
              <a:ext cx="241366" cy="282352"/>
            </a:xfrm>
            <a:custGeom>
              <a:avLst/>
              <a:gdLst>
                <a:gd name="connsiteX0" fmla="*/ 0 w 241366"/>
                <a:gd name="connsiteY0" fmla="*/ 56470 h 282352"/>
                <a:gd name="connsiteX1" fmla="*/ 120683 w 241366"/>
                <a:gd name="connsiteY1" fmla="*/ 56470 h 282352"/>
                <a:gd name="connsiteX2" fmla="*/ 120683 w 241366"/>
                <a:gd name="connsiteY2" fmla="*/ 0 h 282352"/>
                <a:gd name="connsiteX3" fmla="*/ 241366 w 241366"/>
                <a:gd name="connsiteY3" fmla="*/ 141176 h 282352"/>
                <a:gd name="connsiteX4" fmla="*/ 120683 w 241366"/>
                <a:gd name="connsiteY4" fmla="*/ 282352 h 282352"/>
                <a:gd name="connsiteX5" fmla="*/ 120683 w 241366"/>
                <a:gd name="connsiteY5" fmla="*/ 225882 h 282352"/>
                <a:gd name="connsiteX6" fmla="*/ 0 w 241366"/>
                <a:gd name="connsiteY6" fmla="*/ 225882 h 282352"/>
                <a:gd name="connsiteX7" fmla="*/ 0 w 241366"/>
                <a:gd name="connsiteY7" fmla="*/ 56470 h 28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366" h="282352">
                  <a:moveTo>
                    <a:pt x="0" y="56470"/>
                  </a:moveTo>
                  <a:lnTo>
                    <a:pt x="120683" y="56470"/>
                  </a:lnTo>
                  <a:lnTo>
                    <a:pt x="120683" y="0"/>
                  </a:lnTo>
                  <a:lnTo>
                    <a:pt x="241366" y="141176"/>
                  </a:lnTo>
                  <a:lnTo>
                    <a:pt x="120683" y="282352"/>
                  </a:lnTo>
                  <a:lnTo>
                    <a:pt x="120683" y="225882"/>
                  </a:lnTo>
                  <a:lnTo>
                    <a:pt x="0" y="225882"/>
                  </a:lnTo>
                  <a:lnTo>
                    <a:pt x="0" y="56470"/>
                  </a:lnTo>
                  <a:close/>
                </a:path>
              </a:pathLst>
            </a:cu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6470" rIns="72410" bIns="564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BE" sz="1100" kern="120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607780" y="2548488"/>
              <a:ext cx="1138519" cy="683111"/>
            </a:xfrm>
            <a:custGeom>
              <a:avLst/>
              <a:gdLst>
                <a:gd name="connsiteX0" fmla="*/ 0 w 1138519"/>
                <a:gd name="connsiteY0" fmla="*/ 68311 h 683111"/>
                <a:gd name="connsiteX1" fmla="*/ 68311 w 1138519"/>
                <a:gd name="connsiteY1" fmla="*/ 0 h 683111"/>
                <a:gd name="connsiteX2" fmla="*/ 1070208 w 1138519"/>
                <a:gd name="connsiteY2" fmla="*/ 0 h 683111"/>
                <a:gd name="connsiteX3" fmla="*/ 1138519 w 1138519"/>
                <a:gd name="connsiteY3" fmla="*/ 68311 h 683111"/>
                <a:gd name="connsiteX4" fmla="*/ 1138519 w 1138519"/>
                <a:gd name="connsiteY4" fmla="*/ 614800 h 683111"/>
                <a:gd name="connsiteX5" fmla="*/ 1070208 w 1138519"/>
                <a:gd name="connsiteY5" fmla="*/ 683111 h 683111"/>
                <a:gd name="connsiteX6" fmla="*/ 68311 w 1138519"/>
                <a:gd name="connsiteY6" fmla="*/ 683111 h 683111"/>
                <a:gd name="connsiteX7" fmla="*/ 0 w 1138519"/>
                <a:gd name="connsiteY7" fmla="*/ 614800 h 683111"/>
                <a:gd name="connsiteX8" fmla="*/ 0 w 1138519"/>
                <a:gd name="connsiteY8" fmla="*/ 68311 h 68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519" h="683111">
                  <a:moveTo>
                    <a:pt x="0" y="68311"/>
                  </a:moveTo>
                  <a:cubicBezTo>
                    <a:pt x="0" y="30584"/>
                    <a:pt x="30584" y="0"/>
                    <a:pt x="68311" y="0"/>
                  </a:cubicBezTo>
                  <a:lnTo>
                    <a:pt x="1070208" y="0"/>
                  </a:lnTo>
                  <a:cubicBezTo>
                    <a:pt x="1107935" y="0"/>
                    <a:pt x="1138519" y="30584"/>
                    <a:pt x="1138519" y="68311"/>
                  </a:cubicBezTo>
                  <a:lnTo>
                    <a:pt x="1138519" y="614800"/>
                  </a:lnTo>
                  <a:cubicBezTo>
                    <a:pt x="1138519" y="652527"/>
                    <a:pt x="1107935" y="683111"/>
                    <a:pt x="1070208" y="683111"/>
                  </a:cubicBezTo>
                  <a:lnTo>
                    <a:pt x="68311" y="683111"/>
                  </a:lnTo>
                  <a:cubicBezTo>
                    <a:pt x="30584" y="683111"/>
                    <a:pt x="0" y="652527"/>
                    <a:pt x="0" y="614800"/>
                  </a:cubicBezTo>
                  <a:lnTo>
                    <a:pt x="0" y="6831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538" tIns="69538" rIns="69538" bIns="6953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300" kern="1200" dirty="0" smtClean="0"/>
                <a:t>Audio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6860151" y="2636912"/>
              <a:ext cx="241366" cy="282352"/>
            </a:xfrm>
            <a:custGeom>
              <a:avLst/>
              <a:gdLst>
                <a:gd name="connsiteX0" fmla="*/ 0 w 241366"/>
                <a:gd name="connsiteY0" fmla="*/ 56470 h 282352"/>
                <a:gd name="connsiteX1" fmla="*/ 120683 w 241366"/>
                <a:gd name="connsiteY1" fmla="*/ 56470 h 282352"/>
                <a:gd name="connsiteX2" fmla="*/ 120683 w 241366"/>
                <a:gd name="connsiteY2" fmla="*/ 0 h 282352"/>
                <a:gd name="connsiteX3" fmla="*/ 241366 w 241366"/>
                <a:gd name="connsiteY3" fmla="*/ 141176 h 282352"/>
                <a:gd name="connsiteX4" fmla="*/ 120683 w 241366"/>
                <a:gd name="connsiteY4" fmla="*/ 282352 h 282352"/>
                <a:gd name="connsiteX5" fmla="*/ 120683 w 241366"/>
                <a:gd name="connsiteY5" fmla="*/ 225882 h 282352"/>
                <a:gd name="connsiteX6" fmla="*/ 0 w 241366"/>
                <a:gd name="connsiteY6" fmla="*/ 225882 h 282352"/>
                <a:gd name="connsiteX7" fmla="*/ 0 w 241366"/>
                <a:gd name="connsiteY7" fmla="*/ 56470 h 28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366" h="282352">
                  <a:moveTo>
                    <a:pt x="0" y="56470"/>
                  </a:moveTo>
                  <a:lnTo>
                    <a:pt x="120683" y="56470"/>
                  </a:lnTo>
                  <a:lnTo>
                    <a:pt x="120683" y="0"/>
                  </a:lnTo>
                  <a:lnTo>
                    <a:pt x="241366" y="141176"/>
                  </a:lnTo>
                  <a:lnTo>
                    <a:pt x="120683" y="282352"/>
                  </a:lnTo>
                  <a:lnTo>
                    <a:pt x="120683" y="225882"/>
                  </a:lnTo>
                  <a:lnTo>
                    <a:pt x="0" y="225882"/>
                  </a:lnTo>
                  <a:lnTo>
                    <a:pt x="0" y="56470"/>
                  </a:lnTo>
                  <a:close/>
                </a:path>
              </a:pathLst>
            </a:cu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6470" rIns="72410" bIns="564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BE" sz="1100" kern="120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201707" y="2548488"/>
              <a:ext cx="1138519" cy="683111"/>
            </a:xfrm>
            <a:custGeom>
              <a:avLst/>
              <a:gdLst>
                <a:gd name="connsiteX0" fmla="*/ 0 w 1138519"/>
                <a:gd name="connsiteY0" fmla="*/ 68311 h 683111"/>
                <a:gd name="connsiteX1" fmla="*/ 68311 w 1138519"/>
                <a:gd name="connsiteY1" fmla="*/ 0 h 683111"/>
                <a:gd name="connsiteX2" fmla="*/ 1070208 w 1138519"/>
                <a:gd name="connsiteY2" fmla="*/ 0 h 683111"/>
                <a:gd name="connsiteX3" fmla="*/ 1138519 w 1138519"/>
                <a:gd name="connsiteY3" fmla="*/ 68311 h 683111"/>
                <a:gd name="connsiteX4" fmla="*/ 1138519 w 1138519"/>
                <a:gd name="connsiteY4" fmla="*/ 614800 h 683111"/>
                <a:gd name="connsiteX5" fmla="*/ 1070208 w 1138519"/>
                <a:gd name="connsiteY5" fmla="*/ 683111 h 683111"/>
                <a:gd name="connsiteX6" fmla="*/ 68311 w 1138519"/>
                <a:gd name="connsiteY6" fmla="*/ 683111 h 683111"/>
                <a:gd name="connsiteX7" fmla="*/ 0 w 1138519"/>
                <a:gd name="connsiteY7" fmla="*/ 614800 h 683111"/>
                <a:gd name="connsiteX8" fmla="*/ 0 w 1138519"/>
                <a:gd name="connsiteY8" fmla="*/ 68311 h 68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519" h="683111">
                  <a:moveTo>
                    <a:pt x="0" y="68311"/>
                  </a:moveTo>
                  <a:cubicBezTo>
                    <a:pt x="0" y="30584"/>
                    <a:pt x="30584" y="0"/>
                    <a:pt x="68311" y="0"/>
                  </a:cubicBezTo>
                  <a:lnTo>
                    <a:pt x="1070208" y="0"/>
                  </a:lnTo>
                  <a:cubicBezTo>
                    <a:pt x="1107935" y="0"/>
                    <a:pt x="1138519" y="30584"/>
                    <a:pt x="1138519" y="68311"/>
                  </a:cubicBezTo>
                  <a:lnTo>
                    <a:pt x="1138519" y="614800"/>
                  </a:lnTo>
                  <a:cubicBezTo>
                    <a:pt x="1138519" y="652527"/>
                    <a:pt x="1107935" y="683111"/>
                    <a:pt x="1070208" y="683111"/>
                  </a:cubicBezTo>
                  <a:lnTo>
                    <a:pt x="68311" y="683111"/>
                  </a:lnTo>
                  <a:cubicBezTo>
                    <a:pt x="30584" y="683111"/>
                    <a:pt x="0" y="652527"/>
                    <a:pt x="0" y="614800"/>
                  </a:cubicBezTo>
                  <a:lnTo>
                    <a:pt x="0" y="683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538" tIns="69538" rIns="69538" bIns="6953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300" kern="1200" dirty="0" err="1" smtClean="0"/>
                <a:t>Visualization</a:t>
              </a:r>
              <a:endParaRPr lang="nl-BE" sz="1300" kern="1200" dirty="0"/>
            </a:p>
          </p:txBody>
        </p:sp>
        <p:sp>
          <p:nvSpPr>
            <p:cNvPr id="22" name="Bent-Up Arrow 21"/>
            <p:cNvSpPr/>
            <p:nvPr/>
          </p:nvSpPr>
          <p:spPr>
            <a:xfrm flipH="1">
              <a:off x="683568" y="3284984"/>
              <a:ext cx="7077537" cy="576064"/>
            </a:xfrm>
            <a:prstGeom prst="bentUpArrow">
              <a:avLst>
                <a:gd name="adj1" fmla="val 25000"/>
                <a:gd name="adj2" fmla="val 24344"/>
                <a:gd name="adj3" fmla="val 25000"/>
              </a:avLst>
            </a:prstGeom>
            <a:solidFill>
              <a:srgbClr val="FB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5" name="Bent-Up Arrow 24"/>
            <p:cNvSpPr/>
            <p:nvPr/>
          </p:nvSpPr>
          <p:spPr>
            <a:xfrm>
              <a:off x="761838" y="3284984"/>
              <a:ext cx="7194538" cy="576064"/>
            </a:xfrm>
            <a:prstGeom prst="bentUpArrow">
              <a:avLst>
                <a:gd name="adj1" fmla="val 25000"/>
                <a:gd name="adj2" fmla="val 23688"/>
                <a:gd name="adj3" fmla="val 0"/>
              </a:avLst>
            </a:prstGeom>
            <a:solidFill>
              <a:srgbClr val="FB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6" name="Bent-Up Arrow 25"/>
            <p:cNvSpPr/>
            <p:nvPr/>
          </p:nvSpPr>
          <p:spPr>
            <a:xfrm>
              <a:off x="761838" y="3284984"/>
              <a:ext cx="5538354" cy="576064"/>
            </a:xfrm>
            <a:prstGeom prst="bentUpArrow">
              <a:avLst>
                <a:gd name="adj1" fmla="val 25000"/>
                <a:gd name="adj2" fmla="val 23688"/>
                <a:gd name="adj3" fmla="val 0"/>
              </a:avLst>
            </a:prstGeom>
            <a:solidFill>
              <a:srgbClr val="FB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7" name="Bent-Up Arrow 26"/>
            <p:cNvSpPr/>
            <p:nvPr/>
          </p:nvSpPr>
          <p:spPr>
            <a:xfrm flipH="1">
              <a:off x="996646" y="3284983"/>
              <a:ext cx="3326457" cy="341169"/>
            </a:xfrm>
            <a:prstGeom prst="bentUpArrow">
              <a:avLst>
                <a:gd name="adj1" fmla="val 34577"/>
                <a:gd name="adj2" fmla="val 32963"/>
                <a:gd name="adj3" fmla="val 28831"/>
              </a:avLst>
            </a:prstGeom>
            <a:solidFill>
              <a:srgbClr val="FB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8" name="Bent-Up Arrow 27"/>
            <p:cNvSpPr/>
            <p:nvPr/>
          </p:nvSpPr>
          <p:spPr>
            <a:xfrm>
              <a:off x="1074916" y="3284984"/>
              <a:ext cx="3641100" cy="341168"/>
            </a:xfrm>
            <a:prstGeom prst="bentUpArrow">
              <a:avLst>
                <a:gd name="adj1" fmla="val 34577"/>
                <a:gd name="adj2" fmla="val 32963"/>
                <a:gd name="adj3" fmla="val 0"/>
              </a:avLst>
            </a:prstGeom>
            <a:solidFill>
              <a:srgbClr val="FB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2" name="Oval 31"/>
            <p:cNvSpPr/>
            <p:nvPr/>
          </p:nvSpPr>
          <p:spPr>
            <a:xfrm>
              <a:off x="3619481" y="2524043"/>
              <a:ext cx="736495" cy="736495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37" name="Straight Connector 36"/>
            <p:cNvCxnSpPr>
              <a:stCxn id="32" idx="0"/>
              <a:endCxn id="32" idx="4"/>
            </p:cNvCxnSpPr>
            <p:nvPr/>
          </p:nvCxnSpPr>
          <p:spPr>
            <a:xfrm>
              <a:off x="3987729" y="2524043"/>
              <a:ext cx="0" cy="7364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2" idx="2"/>
              <a:endCxn id="32" idx="6"/>
            </p:cNvCxnSpPr>
            <p:nvPr/>
          </p:nvCxnSpPr>
          <p:spPr>
            <a:xfrm>
              <a:off x="3619481" y="2892291"/>
              <a:ext cx="73649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2" idx="1"/>
              <a:endCxn id="32" idx="5"/>
            </p:cNvCxnSpPr>
            <p:nvPr/>
          </p:nvCxnSpPr>
          <p:spPr>
            <a:xfrm>
              <a:off x="3727338" y="2631900"/>
              <a:ext cx="520781" cy="52078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2" idx="3"/>
            </p:cNvCxnSpPr>
            <p:nvPr/>
          </p:nvCxnSpPr>
          <p:spPr>
            <a:xfrm flipV="1">
              <a:off x="3727338" y="2636912"/>
              <a:ext cx="520781" cy="5157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6406958" y="5157192"/>
            <a:ext cx="2630058" cy="1515162"/>
            <a:chOff x="6406958" y="5157192"/>
            <a:chExt cx="2630058" cy="1515162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6958" y="5157192"/>
              <a:ext cx="2622807" cy="647701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1539" y="5949280"/>
              <a:ext cx="1865477" cy="723074"/>
            </a:xfrm>
            <a:prstGeom prst="rect">
              <a:avLst/>
            </a:prstGeom>
          </p:spPr>
        </p:pic>
      </p:grpSp>
      <p:sp>
        <p:nvSpPr>
          <p:cNvPr id="29" name="Freeform 10"/>
          <p:cNvSpPr/>
          <p:nvPr/>
        </p:nvSpPr>
        <p:spPr>
          <a:xfrm>
            <a:off x="4349346" y="1052736"/>
            <a:ext cx="1374782" cy="1368152"/>
          </a:xfrm>
          <a:custGeom>
            <a:avLst/>
            <a:gdLst>
              <a:gd name="connsiteX0" fmla="*/ 0 w 1138519"/>
              <a:gd name="connsiteY0" fmla="*/ 68311 h 683111"/>
              <a:gd name="connsiteX1" fmla="*/ 68311 w 1138519"/>
              <a:gd name="connsiteY1" fmla="*/ 0 h 683111"/>
              <a:gd name="connsiteX2" fmla="*/ 1070208 w 1138519"/>
              <a:gd name="connsiteY2" fmla="*/ 0 h 683111"/>
              <a:gd name="connsiteX3" fmla="*/ 1138519 w 1138519"/>
              <a:gd name="connsiteY3" fmla="*/ 68311 h 683111"/>
              <a:gd name="connsiteX4" fmla="*/ 1138519 w 1138519"/>
              <a:gd name="connsiteY4" fmla="*/ 614800 h 683111"/>
              <a:gd name="connsiteX5" fmla="*/ 1070208 w 1138519"/>
              <a:gd name="connsiteY5" fmla="*/ 683111 h 683111"/>
              <a:gd name="connsiteX6" fmla="*/ 68311 w 1138519"/>
              <a:gd name="connsiteY6" fmla="*/ 683111 h 683111"/>
              <a:gd name="connsiteX7" fmla="*/ 0 w 1138519"/>
              <a:gd name="connsiteY7" fmla="*/ 614800 h 683111"/>
              <a:gd name="connsiteX8" fmla="*/ 0 w 1138519"/>
              <a:gd name="connsiteY8" fmla="*/ 68311 h 683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519" h="683111">
                <a:moveTo>
                  <a:pt x="0" y="68311"/>
                </a:moveTo>
                <a:cubicBezTo>
                  <a:pt x="0" y="30584"/>
                  <a:pt x="30584" y="0"/>
                  <a:pt x="68311" y="0"/>
                </a:cubicBezTo>
                <a:lnTo>
                  <a:pt x="1070208" y="0"/>
                </a:lnTo>
                <a:cubicBezTo>
                  <a:pt x="1107935" y="0"/>
                  <a:pt x="1138519" y="30584"/>
                  <a:pt x="1138519" y="68311"/>
                </a:cubicBezTo>
                <a:lnTo>
                  <a:pt x="1138519" y="614800"/>
                </a:lnTo>
                <a:cubicBezTo>
                  <a:pt x="1138519" y="652527"/>
                  <a:pt x="1107935" y="683111"/>
                  <a:pt x="1070208" y="683111"/>
                </a:cubicBezTo>
                <a:lnTo>
                  <a:pt x="68311" y="683111"/>
                </a:lnTo>
                <a:cubicBezTo>
                  <a:pt x="30584" y="683111"/>
                  <a:pt x="0" y="652527"/>
                  <a:pt x="0" y="614800"/>
                </a:cubicBezTo>
                <a:lnTo>
                  <a:pt x="0" y="68311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69538" tIns="69538" rIns="69538" bIns="69538" numCol="1" spcCol="1270" anchor="t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300" dirty="0"/>
              <a:t>S</a:t>
            </a:r>
            <a:r>
              <a:rPr lang="nl-BE" sz="1300" kern="1200" dirty="0" smtClean="0"/>
              <a:t>cenario</a:t>
            </a:r>
            <a:endParaRPr lang="nl-BE" sz="1300" kern="12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421" y="1365283"/>
            <a:ext cx="1114632" cy="940737"/>
          </a:xfrm>
          <a:prstGeom prst="rect">
            <a:avLst/>
          </a:prstGeom>
        </p:spPr>
      </p:pic>
      <p:sp>
        <p:nvSpPr>
          <p:cNvPr id="30" name="Right Arrow 19"/>
          <p:cNvSpPr/>
          <p:nvPr/>
        </p:nvSpPr>
        <p:spPr>
          <a:xfrm rot="1585502">
            <a:off x="5779298" y="2543027"/>
            <a:ext cx="1944754" cy="250291"/>
          </a:xfrm>
          <a:prstGeom prst="rightArrow">
            <a:avLst>
              <a:gd name="adj1" fmla="val 68116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1" name="Right Arrow 19"/>
          <p:cNvSpPr/>
          <p:nvPr/>
        </p:nvSpPr>
        <p:spPr>
          <a:xfrm rot="2809012">
            <a:off x="5503795" y="2734694"/>
            <a:ext cx="922801" cy="250291"/>
          </a:xfrm>
          <a:prstGeom prst="rightArrow">
            <a:avLst>
              <a:gd name="adj1" fmla="val 68116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Right Arrow 19"/>
          <p:cNvSpPr/>
          <p:nvPr/>
        </p:nvSpPr>
        <p:spPr>
          <a:xfrm rot="5651720">
            <a:off x="4542022" y="2767904"/>
            <a:ext cx="644779" cy="250291"/>
          </a:xfrm>
          <a:prstGeom prst="rightArrow">
            <a:avLst>
              <a:gd name="adj1" fmla="val 68116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Right Arrow 19"/>
          <p:cNvSpPr/>
          <p:nvPr/>
        </p:nvSpPr>
        <p:spPr>
          <a:xfrm rot="8509397">
            <a:off x="2849328" y="2594210"/>
            <a:ext cx="1485525" cy="250291"/>
          </a:xfrm>
          <a:prstGeom prst="rightArrow">
            <a:avLst>
              <a:gd name="adj1" fmla="val 68116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459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System Architecture</a:t>
            </a:r>
            <a:br>
              <a:rPr lang="nl-BE" dirty="0" smtClean="0"/>
            </a:br>
            <a:r>
              <a:rPr lang="nl-BE" sz="1800" dirty="0" smtClean="0"/>
              <a:t>scenario</a:t>
            </a:r>
            <a:endParaRPr lang="nl-BE" sz="18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596429" y="3316131"/>
            <a:ext cx="7936011" cy="1337005"/>
            <a:chOff x="404215" y="2524043"/>
            <a:chExt cx="7936011" cy="1337005"/>
          </a:xfrm>
        </p:grpSpPr>
        <p:sp>
          <p:nvSpPr>
            <p:cNvPr id="20" name="Right Arrow 19"/>
            <p:cNvSpPr/>
            <p:nvPr/>
          </p:nvSpPr>
          <p:spPr>
            <a:xfrm>
              <a:off x="5266223" y="2924944"/>
              <a:ext cx="1835293" cy="250291"/>
            </a:xfrm>
            <a:prstGeom prst="rightArrow">
              <a:avLst>
                <a:gd name="adj1" fmla="val 68116"/>
                <a:gd name="adj2" fmla="val 50000"/>
              </a:avLst>
            </a:prstGeom>
            <a:solidFill>
              <a:srgbClr val="FB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9" name="Freeform 8"/>
            <p:cNvSpPr/>
            <p:nvPr/>
          </p:nvSpPr>
          <p:spPr>
            <a:xfrm>
              <a:off x="404215" y="2548488"/>
              <a:ext cx="1138519" cy="683111"/>
            </a:xfrm>
            <a:custGeom>
              <a:avLst/>
              <a:gdLst>
                <a:gd name="connsiteX0" fmla="*/ 0 w 1138519"/>
                <a:gd name="connsiteY0" fmla="*/ 68311 h 683111"/>
                <a:gd name="connsiteX1" fmla="*/ 68311 w 1138519"/>
                <a:gd name="connsiteY1" fmla="*/ 0 h 683111"/>
                <a:gd name="connsiteX2" fmla="*/ 1070208 w 1138519"/>
                <a:gd name="connsiteY2" fmla="*/ 0 h 683111"/>
                <a:gd name="connsiteX3" fmla="*/ 1138519 w 1138519"/>
                <a:gd name="connsiteY3" fmla="*/ 68311 h 683111"/>
                <a:gd name="connsiteX4" fmla="*/ 1138519 w 1138519"/>
                <a:gd name="connsiteY4" fmla="*/ 614800 h 683111"/>
                <a:gd name="connsiteX5" fmla="*/ 1070208 w 1138519"/>
                <a:gd name="connsiteY5" fmla="*/ 683111 h 683111"/>
                <a:gd name="connsiteX6" fmla="*/ 68311 w 1138519"/>
                <a:gd name="connsiteY6" fmla="*/ 683111 h 683111"/>
                <a:gd name="connsiteX7" fmla="*/ 0 w 1138519"/>
                <a:gd name="connsiteY7" fmla="*/ 614800 h 683111"/>
                <a:gd name="connsiteX8" fmla="*/ 0 w 1138519"/>
                <a:gd name="connsiteY8" fmla="*/ 68311 h 68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519" h="683111">
                  <a:moveTo>
                    <a:pt x="0" y="68311"/>
                  </a:moveTo>
                  <a:cubicBezTo>
                    <a:pt x="0" y="30584"/>
                    <a:pt x="30584" y="0"/>
                    <a:pt x="68311" y="0"/>
                  </a:cubicBezTo>
                  <a:lnTo>
                    <a:pt x="1070208" y="0"/>
                  </a:lnTo>
                  <a:cubicBezTo>
                    <a:pt x="1107935" y="0"/>
                    <a:pt x="1138519" y="30584"/>
                    <a:pt x="1138519" y="68311"/>
                  </a:cubicBezTo>
                  <a:lnTo>
                    <a:pt x="1138519" y="614800"/>
                  </a:lnTo>
                  <a:cubicBezTo>
                    <a:pt x="1138519" y="652527"/>
                    <a:pt x="1107935" y="683111"/>
                    <a:pt x="1070208" y="683111"/>
                  </a:cubicBezTo>
                  <a:lnTo>
                    <a:pt x="68311" y="683111"/>
                  </a:lnTo>
                  <a:cubicBezTo>
                    <a:pt x="30584" y="683111"/>
                    <a:pt x="0" y="652527"/>
                    <a:pt x="0" y="614800"/>
                  </a:cubicBezTo>
                  <a:lnTo>
                    <a:pt x="0" y="6831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538" tIns="69538" rIns="69538" bIns="6953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300" kern="1200" dirty="0" err="1" smtClean="0"/>
                <a:t>Text</a:t>
              </a:r>
              <a:r>
                <a:rPr lang="nl-BE" sz="1300" kern="1200" dirty="0" smtClean="0"/>
                <a:t> Input</a:t>
              </a:r>
              <a:endParaRPr lang="nl-BE" sz="13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656587" y="2748867"/>
              <a:ext cx="241366" cy="282352"/>
            </a:xfrm>
            <a:custGeom>
              <a:avLst/>
              <a:gdLst>
                <a:gd name="connsiteX0" fmla="*/ 0 w 241366"/>
                <a:gd name="connsiteY0" fmla="*/ 56470 h 282352"/>
                <a:gd name="connsiteX1" fmla="*/ 120683 w 241366"/>
                <a:gd name="connsiteY1" fmla="*/ 56470 h 282352"/>
                <a:gd name="connsiteX2" fmla="*/ 120683 w 241366"/>
                <a:gd name="connsiteY2" fmla="*/ 0 h 282352"/>
                <a:gd name="connsiteX3" fmla="*/ 241366 w 241366"/>
                <a:gd name="connsiteY3" fmla="*/ 141176 h 282352"/>
                <a:gd name="connsiteX4" fmla="*/ 120683 w 241366"/>
                <a:gd name="connsiteY4" fmla="*/ 282352 h 282352"/>
                <a:gd name="connsiteX5" fmla="*/ 120683 w 241366"/>
                <a:gd name="connsiteY5" fmla="*/ 225882 h 282352"/>
                <a:gd name="connsiteX6" fmla="*/ 0 w 241366"/>
                <a:gd name="connsiteY6" fmla="*/ 225882 h 282352"/>
                <a:gd name="connsiteX7" fmla="*/ 0 w 241366"/>
                <a:gd name="connsiteY7" fmla="*/ 56470 h 28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366" h="282352">
                  <a:moveTo>
                    <a:pt x="0" y="56470"/>
                  </a:moveTo>
                  <a:lnTo>
                    <a:pt x="120683" y="56470"/>
                  </a:lnTo>
                  <a:lnTo>
                    <a:pt x="120683" y="0"/>
                  </a:lnTo>
                  <a:lnTo>
                    <a:pt x="241366" y="141176"/>
                  </a:lnTo>
                  <a:lnTo>
                    <a:pt x="120683" y="282352"/>
                  </a:lnTo>
                  <a:lnTo>
                    <a:pt x="120683" y="225882"/>
                  </a:lnTo>
                  <a:lnTo>
                    <a:pt x="0" y="225882"/>
                  </a:lnTo>
                  <a:lnTo>
                    <a:pt x="0" y="56470"/>
                  </a:lnTo>
                  <a:close/>
                </a:path>
              </a:pathLst>
            </a:cu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6470" rIns="72410" bIns="564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BE" sz="1100" kern="12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998143" y="2548488"/>
              <a:ext cx="1138519" cy="683111"/>
            </a:xfrm>
            <a:custGeom>
              <a:avLst/>
              <a:gdLst>
                <a:gd name="connsiteX0" fmla="*/ 0 w 1138519"/>
                <a:gd name="connsiteY0" fmla="*/ 68311 h 683111"/>
                <a:gd name="connsiteX1" fmla="*/ 68311 w 1138519"/>
                <a:gd name="connsiteY1" fmla="*/ 0 h 683111"/>
                <a:gd name="connsiteX2" fmla="*/ 1070208 w 1138519"/>
                <a:gd name="connsiteY2" fmla="*/ 0 h 683111"/>
                <a:gd name="connsiteX3" fmla="*/ 1138519 w 1138519"/>
                <a:gd name="connsiteY3" fmla="*/ 68311 h 683111"/>
                <a:gd name="connsiteX4" fmla="*/ 1138519 w 1138519"/>
                <a:gd name="connsiteY4" fmla="*/ 614800 h 683111"/>
                <a:gd name="connsiteX5" fmla="*/ 1070208 w 1138519"/>
                <a:gd name="connsiteY5" fmla="*/ 683111 h 683111"/>
                <a:gd name="connsiteX6" fmla="*/ 68311 w 1138519"/>
                <a:gd name="connsiteY6" fmla="*/ 683111 h 683111"/>
                <a:gd name="connsiteX7" fmla="*/ 0 w 1138519"/>
                <a:gd name="connsiteY7" fmla="*/ 614800 h 683111"/>
                <a:gd name="connsiteX8" fmla="*/ 0 w 1138519"/>
                <a:gd name="connsiteY8" fmla="*/ 68311 h 68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519" h="683111">
                  <a:moveTo>
                    <a:pt x="0" y="68311"/>
                  </a:moveTo>
                  <a:cubicBezTo>
                    <a:pt x="0" y="30584"/>
                    <a:pt x="30584" y="0"/>
                    <a:pt x="68311" y="0"/>
                  </a:cubicBezTo>
                  <a:lnTo>
                    <a:pt x="1070208" y="0"/>
                  </a:lnTo>
                  <a:cubicBezTo>
                    <a:pt x="1107935" y="0"/>
                    <a:pt x="1138519" y="30584"/>
                    <a:pt x="1138519" y="68311"/>
                  </a:cubicBezTo>
                  <a:lnTo>
                    <a:pt x="1138519" y="614800"/>
                  </a:lnTo>
                  <a:cubicBezTo>
                    <a:pt x="1138519" y="652527"/>
                    <a:pt x="1107935" y="683111"/>
                    <a:pt x="1070208" y="683111"/>
                  </a:cubicBezTo>
                  <a:lnTo>
                    <a:pt x="68311" y="683111"/>
                  </a:lnTo>
                  <a:cubicBezTo>
                    <a:pt x="30584" y="683111"/>
                    <a:pt x="0" y="652527"/>
                    <a:pt x="0" y="614800"/>
                  </a:cubicBezTo>
                  <a:lnTo>
                    <a:pt x="0" y="6831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538" tIns="69538" rIns="69538" bIns="6953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300" kern="1200" dirty="0" smtClean="0"/>
                <a:t>NLP</a:t>
              </a:r>
              <a:endParaRPr lang="nl-BE" sz="13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250514" y="2748867"/>
              <a:ext cx="241366" cy="282352"/>
            </a:xfrm>
            <a:custGeom>
              <a:avLst/>
              <a:gdLst>
                <a:gd name="connsiteX0" fmla="*/ 0 w 241366"/>
                <a:gd name="connsiteY0" fmla="*/ 56470 h 282352"/>
                <a:gd name="connsiteX1" fmla="*/ 120683 w 241366"/>
                <a:gd name="connsiteY1" fmla="*/ 56470 h 282352"/>
                <a:gd name="connsiteX2" fmla="*/ 120683 w 241366"/>
                <a:gd name="connsiteY2" fmla="*/ 0 h 282352"/>
                <a:gd name="connsiteX3" fmla="*/ 241366 w 241366"/>
                <a:gd name="connsiteY3" fmla="*/ 141176 h 282352"/>
                <a:gd name="connsiteX4" fmla="*/ 120683 w 241366"/>
                <a:gd name="connsiteY4" fmla="*/ 282352 h 282352"/>
                <a:gd name="connsiteX5" fmla="*/ 120683 w 241366"/>
                <a:gd name="connsiteY5" fmla="*/ 225882 h 282352"/>
                <a:gd name="connsiteX6" fmla="*/ 0 w 241366"/>
                <a:gd name="connsiteY6" fmla="*/ 225882 h 282352"/>
                <a:gd name="connsiteX7" fmla="*/ 0 w 241366"/>
                <a:gd name="connsiteY7" fmla="*/ 56470 h 28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366" h="282352">
                  <a:moveTo>
                    <a:pt x="0" y="56470"/>
                  </a:moveTo>
                  <a:lnTo>
                    <a:pt x="120683" y="56470"/>
                  </a:lnTo>
                  <a:lnTo>
                    <a:pt x="120683" y="0"/>
                  </a:lnTo>
                  <a:lnTo>
                    <a:pt x="241366" y="141176"/>
                  </a:lnTo>
                  <a:lnTo>
                    <a:pt x="120683" y="282352"/>
                  </a:lnTo>
                  <a:lnTo>
                    <a:pt x="120683" y="225882"/>
                  </a:lnTo>
                  <a:lnTo>
                    <a:pt x="0" y="225882"/>
                  </a:lnTo>
                  <a:lnTo>
                    <a:pt x="0" y="56470"/>
                  </a:lnTo>
                  <a:close/>
                </a:path>
              </a:pathLst>
            </a:cu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6470" rIns="72410" bIns="564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BE" sz="1100" kern="12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923928" y="2548488"/>
              <a:ext cx="1228443" cy="683111"/>
            </a:xfrm>
            <a:custGeom>
              <a:avLst/>
              <a:gdLst>
                <a:gd name="connsiteX0" fmla="*/ 0 w 1138519"/>
                <a:gd name="connsiteY0" fmla="*/ 68311 h 683111"/>
                <a:gd name="connsiteX1" fmla="*/ 68311 w 1138519"/>
                <a:gd name="connsiteY1" fmla="*/ 0 h 683111"/>
                <a:gd name="connsiteX2" fmla="*/ 1070208 w 1138519"/>
                <a:gd name="connsiteY2" fmla="*/ 0 h 683111"/>
                <a:gd name="connsiteX3" fmla="*/ 1138519 w 1138519"/>
                <a:gd name="connsiteY3" fmla="*/ 68311 h 683111"/>
                <a:gd name="connsiteX4" fmla="*/ 1138519 w 1138519"/>
                <a:gd name="connsiteY4" fmla="*/ 614800 h 683111"/>
                <a:gd name="connsiteX5" fmla="*/ 1070208 w 1138519"/>
                <a:gd name="connsiteY5" fmla="*/ 683111 h 683111"/>
                <a:gd name="connsiteX6" fmla="*/ 68311 w 1138519"/>
                <a:gd name="connsiteY6" fmla="*/ 683111 h 683111"/>
                <a:gd name="connsiteX7" fmla="*/ 0 w 1138519"/>
                <a:gd name="connsiteY7" fmla="*/ 614800 h 683111"/>
                <a:gd name="connsiteX8" fmla="*/ 0 w 1138519"/>
                <a:gd name="connsiteY8" fmla="*/ 68311 h 68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519" h="683111">
                  <a:moveTo>
                    <a:pt x="0" y="68311"/>
                  </a:moveTo>
                  <a:cubicBezTo>
                    <a:pt x="0" y="30584"/>
                    <a:pt x="30584" y="0"/>
                    <a:pt x="68311" y="0"/>
                  </a:cubicBezTo>
                  <a:lnTo>
                    <a:pt x="1070208" y="0"/>
                  </a:lnTo>
                  <a:cubicBezTo>
                    <a:pt x="1107935" y="0"/>
                    <a:pt x="1138519" y="30584"/>
                    <a:pt x="1138519" y="68311"/>
                  </a:cubicBezTo>
                  <a:lnTo>
                    <a:pt x="1138519" y="614800"/>
                  </a:lnTo>
                  <a:cubicBezTo>
                    <a:pt x="1138519" y="652527"/>
                    <a:pt x="1107935" y="683111"/>
                    <a:pt x="1070208" y="683111"/>
                  </a:cubicBezTo>
                  <a:lnTo>
                    <a:pt x="68311" y="683111"/>
                  </a:lnTo>
                  <a:cubicBezTo>
                    <a:pt x="30584" y="683111"/>
                    <a:pt x="0" y="652527"/>
                    <a:pt x="0" y="614800"/>
                  </a:cubicBezTo>
                  <a:lnTo>
                    <a:pt x="0" y="6831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538" tIns="69538" rIns="69538" bIns="69538" numCol="1" spcCol="1270" anchor="ctr" anchorCtr="0">
              <a:noAutofit/>
            </a:bodyPr>
            <a:lstStyle/>
            <a:p>
              <a:pPr lvl="0" algn="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300" kern="1200" dirty="0" smtClean="0"/>
                <a:t>Scenario</a:t>
              </a:r>
              <a:br>
                <a:rPr lang="nl-BE" sz="1300" kern="1200" dirty="0" smtClean="0"/>
              </a:br>
              <a:r>
                <a:rPr lang="nl-BE" sz="1300" kern="1200" dirty="0" smtClean="0"/>
                <a:t>Engine</a:t>
              </a:r>
              <a:endParaRPr lang="nl-BE" sz="1300" kern="12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266224" y="2636912"/>
              <a:ext cx="241366" cy="282352"/>
            </a:xfrm>
            <a:custGeom>
              <a:avLst/>
              <a:gdLst>
                <a:gd name="connsiteX0" fmla="*/ 0 w 241366"/>
                <a:gd name="connsiteY0" fmla="*/ 56470 h 282352"/>
                <a:gd name="connsiteX1" fmla="*/ 120683 w 241366"/>
                <a:gd name="connsiteY1" fmla="*/ 56470 h 282352"/>
                <a:gd name="connsiteX2" fmla="*/ 120683 w 241366"/>
                <a:gd name="connsiteY2" fmla="*/ 0 h 282352"/>
                <a:gd name="connsiteX3" fmla="*/ 241366 w 241366"/>
                <a:gd name="connsiteY3" fmla="*/ 141176 h 282352"/>
                <a:gd name="connsiteX4" fmla="*/ 120683 w 241366"/>
                <a:gd name="connsiteY4" fmla="*/ 282352 h 282352"/>
                <a:gd name="connsiteX5" fmla="*/ 120683 w 241366"/>
                <a:gd name="connsiteY5" fmla="*/ 225882 h 282352"/>
                <a:gd name="connsiteX6" fmla="*/ 0 w 241366"/>
                <a:gd name="connsiteY6" fmla="*/ 225882 h 282352"/>
                <a:gd name="connsiteX7" fmla="*/ 0 w 241366"/>
                <a:gd name="connsiteY7" fmla="*/ 56470 h 28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366" h="282352">
                  <a:moveTo>
                    <a:pt x="0" y="56470"/>
                  </a:moveTo>
                  <a:lnTo>
                    <a:pt x="120683" y="56470"/>
                  </a:lnTo>
                  <a:lnTo>
                    <a:pt x="120683" y="0"/>
                  </a:lnTo>
                  <a:lnTo>
                    <a:pt x="241366" y="141176"/>
                  </a:lnTo>
                  <a:lnTo>
                    <a:pt x="120683" y="282352"/>
                  </a:lnTo>
                  <a:lnTo>
                    <a:pt x="120683" y="225882"/>
                  </a:lnTo>
                  <a:lnTo>
                    <a:pt x="0" y="225882"/>
                  </a:lnTo>
                  <a:lnTo>
                    <a:pt x="0" y="56470"/>
                  </a:lnTo>
                  <a:close/>
                </a:path>
              </a:pathLst>
            </a:cu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6470" rIns="72410" bIns="564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BE" sz="1100" kern="120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607780" y="2548488"/>
              <a:ext cx="1138519" cy="683111"/>
            </a:xfrm>
            <a:custGeom>
              <a:avLst/>
              <a:gdLst>
                <a:gd name="connsiteX0" fmla="*/ 0 w 1138519"/>
                <a:gd name="connsiteY0" fmla="*/ 68311 h 683111"/>
                <a:gd name="connsiteX1" fmla="*/ 68311 w 1138519"/>
                <a:gd name="connsiteY1" fmla="*/ 0 h 683111"/>
                <a:gd name="connsiteX2" fmla="*/ 1070208 w 1138519"/>
                <a:gd name="connsiteY2" fmla="*/ 0 h 683111"/>
                <a:gd name="connsiteX3" fmla="*/ 1138519 w 1138519"/>
                <a:gd name="connsiteY3" fmla="*/ 68311 h 683111"/>
                <a:gd name="connsiteX4" fmla="*/ 1138519 w 1138519"/>
                <a:gd name="connsiteY4" fmla="*/ 614800 h 683111"/>
                <a:gd name="connsiteX5" fmla="*/ 1070208 w 1138519"/>
                <a:gd name="connsiteY5" fmla="*/ 683111 h 683111"/>
                <a:gd name="connsiteX6" fmla="*/ 68311 w 1138519"/>
                <a:gd name="connsiteY6" fmla="*/ 683111 h 683111"/>
                <a:gd name="connsiteX7" fmla="*/ 0 w 1138519"/>
                <a:gd name="connsiteY7" fmla="*/ 614800 h 683111"/>
                <a:gd name="connsiteX8" fmla="*/ 0 w 1138519"/>
                <a:gd name="connsiteY8" fmla="*/ 68311 h 68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519" h="683111">
                  <a:moveTo>
                    <a:pt x="0" y="68311"/>
                  </a:moveTo>
                  <a:cubicBezTo>
                    <a:pt x="0" y="30584"/>
                    <a:pt x="30584" y="0"/>
                    <a:pt x="68311" y="0"/>
                  </a:cubicBezTo>
                  <a:lnTo>
                    <a:pt x="1070208" y="0"/>
                  </a:lnTo>
                  <a:cubicBezTo>
                    <a:pt x="1107935" y="0"/>
                    <a:pt x="1138519" y="30584"/>
                    <a:pt x="1138519" y="68311"/>
                  </a:cubicBezTo>
                  <a:lnTo>
                    <a:pt x="1138519" y="614800"/>
                  </a:lnTo>
                  <a:cubicBezTo>
                    <a:pt x="1138519" y="652527"/>
                    <a:pt x="1107935" y="683111"/>
                    <a:pt x="1070208" y="683111"/>
                  </a:cubicBezTo>
                  <a:lnTo>
                    <a:pt x="68311" y="683111"/>
                  </a:lnTo>
                  <a:cubicBezTo>
                    <a:pt x="30584" y="683111"/>
                    <a:pt x="0" y="652527"/>
                    <a:pt x="0" y="614800"/>
                  </a:cubicBezTo>
                  <a:lnTo>
                    <a:pt x="0" y="6831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538" tIns="69538" rIns="69538" bIns="6953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300" kern="1200" dirty="0" smtClean="0"/>
                <a:t>Audio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6860151" y="2636912"/>
              <a:ext cx="241366" cy="282352"/>
            </a:xfrm>
            <a:custGeom>
              <a:avLst/>
              <a:gdLst>
                <a:gd name="connsiteX0" fmla="*/ 0 w 241366"/>
                <a:gd name="connsiteY0" fmla="*/ 56470 h 282352"/>
                <a:gd name="connsiteX1" fmla="*/ 120683 w 241366"/>
                <a:gd name="connsiteY1" fmla="*/ 56470 h 282352"/>
                <a:gd name="connsiteX2" fmla="*/ 120683 w 241366"/>
                <a:gd name="connsiteY2" fmla="*/ 0 h 282352"/>
                <a:gd name="connsiteX3" fmla="*/ 241366 w 241366"/>
                <a:gd name="connsiteY3" fmla="*/ 141176 h 282352"/>
                <a:gd name="connsiteX4" fmla="*/ 120683 w 241366"/>
                <a:gd name="connsiteY4" fmla="*/ 282352 h 282352"/>
                <a:gd name="connsiteX5" fmla="*/ 120683 w 241366"/>
                <a:gd name="connsiteY5" fmla="*/ 225882 h 282352"/>
                <a:gd name="connsiteX6" fmla="*/ 0 w 241366"/>
                <a:gd name="connsiteY6" fmla="*/ 225882 h 282352"/>
                <a:gd name="connsiteX7" fmla="*/ 0 w 241366"/>
                <a:gd name="connsiteY7" fmla="*/ 56470 h 28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366" h="282352">
                  <a:moveTo>
                    <a:pt x="0" y="56470"/>
                  </a:moveTo>
                  <a:lnTo>
                    <a:pt x="120683" y="56470"/>
                  </a:lnTo>
                  <a:lnTo>
                    <a:pt x="120683" y="0"/>
                  </a:lnTo>
                  <a:lnTo>
                    <a:pt x="241366" y="141176"/>
                  </a:lnTo>
                  <a:lnTo>
                    <a:pt x="120683" y="282352"/>
                  </a:lnTo>
                  <a:lnTo>
                    <a:pt x="120683" y="225882"/>
                  </a:lnTo>
                  <a:lnTo>
                    <a:pt x="0" y="225882"/>
                  </a:lnTo>
                  <a:lnTo>
                    <a:pt x="0" y="56470"/>
                  </a:lnTo>
                  <a:close/>
                </a:path>
              </a:pathLst>
            </a:cu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6470" rIns="72410" bIns="564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BE" sz="1100" kern="120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201707" y="2548488"/>
              <a:ext cx="1138519" cy="683111"/>
            </a:xfrm>
            <a:custGeom>
              <a:avLst/>
              <a:gdLst>
                <a:gd name="connsiteX0" fmla="*/ 0 w 1138519"/>
                <a:gd name="connsiteY0" fmla="*/ 68311 h 683111"/>
                <a:gd name="connsiteX1" fmla="*/ 68311 w 1138519"/>
                <a:gd name="connsiteY1" fmla="*/ 0 h 683111"/>
                <a:gd name="connsiteX2" fmla="*/ 1070208 w 1138519"/>
                <a:gd name="connsiteY2" fmla="*/ 0 h 683111"/>
                <a:gd name="connsiteX3" fmla="*/ 1138519 w 1138519"/>
                <a:gd name="connsiteY3" fmla="*/ 68311 h 683111"/>
                <a:gd name="connsiteX4" fmla="*/ 1138519 w 1138519"/>
                <a:gd name="connsiteY4" fmla="*/ 614800 h 683111"/>
                <a:gd name="connsiteX5" fmla="*/ 1070208 w 1138519"/>
                <a:gd name="connsiteY5" fmla="*/ 683111 h 683111"/>
                <a:gd name="connsiteX6" fmla="*/ 68311 w 1138519"/>
                <a:gd name="connsiteY6" fmla="*/ 683111 h 683111"/>
                <a:gd name="connsiteX7" fmla="*/ 0 w 1138519"/>
                <a:gd name="connsiteY7" fmla="*/ 614800 h 683111"/>
                <a:gd name="connsiteX8" fmla="*/ 0 w 1138519"/>
                <a:gd name="connsiteY8" fmla="*/ 68311 h 68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519" h="683111">
                  <a:moveTo>
                    <a:pt x="0" y="68311"/>
                  </a:moveTo>
                  <a:cubicBezTo>
                    <a:pt x="0" y="30584"/>
                    <a:pt x="30584" y="0"/>
                    <a:pt x="68311" y="0"/>
                  </a:cubicBezTo>
                  <a:lnTo>
                    <a:pt x="1070208" y="0"/>
                  </a:lnTo>
                  <a:cubicBezTo>
                    <a:pt x="1107935" y="0"/>
                    <a:pt x="1138519" y="30584"/>
                    <a:pt x="1138519" y="68311"/>
                  </a:cubicBezTo>
                  <a:lnTo>
                    <a:pt x="1138519" y="614800"/>
                  </a:lnTo>
                  <a:cubicBezTo>
                    <a:pt x="1138519" y="652527"/>
                    <a:pt x="1107935" y="683111"/>
                    <a:pt x="1070208" y="683111"/>
                  </a:cubicBezTo>
                  <a:lnTo>
                    <a:pt x="68311" y="683111"/>
                  </a:lnTo>
                  <a:cubicBezTo>
                    <a:pt x="30584" y="683111"/>
                    <a:pt x="0" y="652527"/>
                    <a:pt x="0" y="614800"/>
                  </a:cubicBezTo>
                  <a:lnTo>
                    <a:pt x="0" y="6831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538" tIns="69538" rIns="69538" bIns="6953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300" kern="1200" dirty="0" err="1" smtClean="0"/>
                <a:t>Visualization</a:t>
              </a:r>
              <a:endParaRPr lang="nl-BE" sz="1300" kern="1200" dirty="0"/>
            </a:p>
          </p:txBody>
        </p:sp>
        <p:sp>
          <p:nvSpPr>
            <p:cNvPr id="22" name="Bent-Up Arrow 21"/>
            <p:cNvSpPr/>
            <p:nvPr/>
          </p:nvSpPr>
          <p:spPr>
            <a:xfrm flipH="1">
              <a:off x="683568" y="3284984"/>
              <a:ext cx="7077537" cy="576064"/>
            </a:xfrm>
            <a:prstGeom prst="bentUpArrow">
              <a:avLst>
                <a:gd name="adj1" fmla="val 25000"/>
                <a:gd name="adj2" fmla="val 24344"/>
                <a:gd name="adj3" fmla="val 25000"/>
              </a:avLst>
            </a:prstGeom>
            <a:solidFill>
              <a:srgbClr val="FB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5" name="Bent-Up Arrow 24"/>
            <p:cNvSpPr/>
            <p:nvPr/>
          </p:nvSpPr>
          <p:spPr>
            <a:xfrm>
              <a:off x="761838" y="3284984"/>
              <a:ext cx="7194538" cy="576064"/>
            </a:xfrm>
            <a:prstGeom prst="bentUpArrow">
              <a:avLst>
                <a:gd name="adj1" fmla="val 25000"/>
                <a:gd name="adj2" fmla="val 23688"/>
                <a:gd name="adj3" fmla="val 0"/>
              </a:avLst>
            </a:prstGeom>
            <a:solidFill>
              <a:srgbClr val="FB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6" name="Bent-Up Arrow 25"/>
            <p:cNvSpPr/>
            <p:nvPr/>
          </p:nvSpPr>
          <p:spPr>
            <a:xfrm>
              <a:off x="761838" y="3284984"/>
              <a:ext cx="5538354" cy="576064"/>
            </a:xfrm>
            <a:prstGeom prst="bentUpArrow">
              <a:avLst>
                <a:gd name="adj1" fmla="val 25000"/>
                <a:gd name="adj2" fmla="val 23688"/>
                <a:gd name="adj3" fmla="val 0"/>
              </a:avLst>
            </a:prstGeom>
            <a:solidFill>
              <a:srgbClr val="FB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7" name="Bent-Up Arrow 26"/>
            <p:cNvSpPr/>
            <p:nvPr/>
          </p:nvSpPr>
          <p:spPr>
            <a:xfrm flipH="1">
              <a:off x="996646" y="3284983"/>
              <a:ext cx="3326457" cy="341169"/>
            </a:xfrm>
            <a:prstGeom prst="bentUpArrow">
              <a:avLst>
                <a:gd name="adj1" fmla="val 34577"/>
                <a:gd name="adj2" fmla="val 32963"/>
                <a:gd name="adj3" fmla="val 28831"/>
              </a:avLst>
            </a:prstGeom>
            <a:solidFill>
              <a:srgbClr val="FB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8" name="Bent-Up Arrow 27"/>
            <p:cNvSpPr/>
            <p:nvPr/>
          </p:nvSpPr>
          <p:spPr>
            <a:xfrm>
              <a:off x="1074916" y="3284984"/>
              <a:ext cx="3641100" cy="341168"/>
            </a:xfrm>
            <a:prstGeom prst="bentUpArrow">
              <a:avLst>
                <a:gd name="adj1" fmla="val 34577"/>
                <a:gd name="adj2" fmla="val 32963"/>
                <a:gd name="adj3" fmla="val 0"/>
              </a:avLst>
            </a:prstGeom>
            <a:solidFill>
              <a:srgbClr val="FB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2" name="Oval 31"/>
            <p:cNvSpPr/>
            <p:nvPr/>
          </p:nvSpPr>
          <p:spPr>
            <a:xfrm>
              <a:off x="3619481" y="2524043"/>
              <a:ext cx="736495" cy="736495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37" name="Straight Connector 36"/>
            <p:cNvCxnSpPr>
              <a:stCxn id="32" idx="0"/>
              <a:endCxn id="32" idx="4"/>
            </p:cNvCxnSpPr>
            <p:nvPr/>
          </p:nvCxnSpPr>
          <p:spPr>
            <a:xfrm>
              <a:off x="3987729" y="2524043"/>
              <a:ext cx="0" cy="7364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2" idx="2"/>
              <a:endCxn id="32" idx="6"/>
            </p:cNvCxnSpPr>
            <p:nvPr/>
          </p:nvCxnSpPr>
          <p:spPr>
            <a:xfrm>
              <a:off x="3619481" y="2892291"/>
              <a:ext cx="73649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2" idx="1"/>
              <a:endCxn id="32" idx="5"/>
            </p:cNvCxnSpPr>
            <p:nvPr/>
          </p:nvCxnSpPr>
          <p:spPr>
            <a:xfrm>
              <a:off x="3727338" y="2631900"/>
              <a:ext cx="520781" cy="52078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2" idx="3"/>
            </p:cNvCxnSpPr>
            <p:nvPr/>
          </p:nvCxnSpPr>
          <p:spPr>
            <a:xfrm flipV="1">
              <a:off x="3727338" y="2636912"/>
              <a:ext cx="520781" cy="5157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6406958" y="5157192"/>
            <a:ext cx="2630058" cy="1515162"/>
            <a:chOff x="6406958" y="5157192"/>
            <a:chExt cx="2630058" cy="1515162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6958" y="5157192"/>
              <a:ext cx="2622807" cy="647701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1539" y="5949280"/>
              <a:ext cx="1865477" cy="723074"/>
            </a:xfrm>
            <a:prstGeom prst="rect">
              <a:avLst/>
            </a:prstGeom>
          </p:spPr>
        </p:pic>
      </p:grpSp>
      <p:sp>
        <p:nvSpPr>
          <p:cNvPr id="29" name="Freeform 10"/>
          <p:cNvSpPr/>
          <p:nvPr/>
        </p:nvSpPr>
        <p:spPr>
          <a:xfrm>
            <a:off x="4349346" y="1052736"/>
            <a:ext cx="1374782" cy="1368152"/>
          </a:xfrm>
          <a:custGeom>
            <a:avLst/>
            <a:gdLst>
              <a:gd name="connsiteX0" fmla="*/ 0 w 1138519"/>
              <a:gd name="connsiteY0" fmla="*/ 68311 h 683111"/>
              <a:gd name="connsiteX1" fmla="*/ 68311 w 1138519"/>
              <a:gd name="connsiteY1" fmla="*/ 0 h 683111"/>
              <a:gd name="connsiteX2" fmla="*/ 1070208 w 1138519"/>
              <a:gd name="connsiteY2" fmla="*/ 0 h 683111"/>
              <a:gd name="connsiteX3" fmla="*/ 1138519 w 1138519"/>
              <a:gd name="connsiteY3" fmla="*/ 68311 h 683111"/>
              <a:gd name="connsiteX4" fmla="*/ 1138519 w 1138519"/>
              <a:gd name="connsiteY4" fmla="*/ 614800 h 683111"/>
              <a:gd name="connsiteX5" fmla="*/ 1070208 w 1138519"/>
              <a:gd name="connsiteY5" fmla="*/ 683111 h 683111"/>
              <a:gd name="connsiteX6" fmla="*/ 68311 w 1138519"/>
              <a:gd name="connsiteY6" fmla="*/ 683111 h 683111"/>
              <a:gd name="connsiteX7" fmla="*/ 0 w 1138519"/>
              <a:gd name="connsiteY7" fmla="*/ 614800 h 683111"/>
              <a:gd name="connsiteX8" fmla="*/ 0 w 1138519"/>
              <a:gd name="connsiteY8" fmla="*/ 68311 h 683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519" h="683111">
                <a:moveTo>
                  <a:pt x="0" y="68311"/>
                </a:moveTo>
                <a:cubicBezTo>
                  <a:pt x="0" y="30584"/>
                  <a:pt x="30584" y="0"/>
                  <a:pt x="68311" y="0"/>
                </a:cubicBezTo>
                <a:lnTo>
                  <a:pt x="1070208" y="0"/>
                </a:lnTo>
                <a:cubicBezTo>
                  <a:pt x="1107935" y="0"/>
                  <a:pt x="1138519" y="30584"/>
                  <a:pt x="1138519" y="68311"/>
                </a:cubicBezTo>
                <a:lnTo>
                  <a:pt x="1138519" y="614800"/>
                </a:lnTo>
                <a:cubicBezTo>
                  <a:pt x="1138519" y="652527"/>
                  <a:pt x="1107935" y="683111"/>
                  <a:pt x="1070208" y="683111"/>
                </a:cubicBezTo>
                <a:lnTo>
                  <a:pt x="68311" y="683111"/>
                </a:lnTo>
                <a:cubicBezTo>
                  <a:pt x="30584" y="683111"/>
                  <a:pt x="0" y="652527"/>
                  <a:pt x="0" y="614800"/>
                </a:cubicBezTo>
                <a:lnTo>
                  <a:pt x="0" y="68311"/>
                </a:lnTo>
                <a:close/>
              </a:path>
            </a:pathLst>
          </a:custGeom>
          <a:solidFill>
            <a:schemeClr val="accent3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69538" tIns="69538" rIns="69538" bIns="69538" numCol="1" spcCol="1270" anchor="t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300" dirty="0"/>
              <a:t>S</a:t>
            </a:r>
            <a:r>
              <a:rPr lang="nl-BE" sz="1300" kern="1200" dirty="0" smtClean="0"/>
              <a:t>cenario</a:t>
            </a:r>
            <a:endParaRPr lang="nl-BE" sz="1300" kern="12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421" y="1365283"/>
            <a:ext cx="1114632" cy="940737"/>
          </a:xfrm>
          <a:prstGeom prst="rect">
            <a:avLst/>
          </a:prstGeom>
        </p:spPr>
      </p:pic>
      <p:sp>
        <p:nvSpPr>
          <p:cNvPr id="30" name="Right Arrow 19"/>
          <p:cNvSpPr/>
          <p:nvPr/>
        </p:nvSpPr>
        <p:spPr>
          <a:xfrm rot="1585502">
            <a:off x="5779298" y="2543027"/>
            <a:ext cx="1944754" cy="250291"/>
          </a:xfrm>
          <a:prstGeom prst="rightArrow">
            <a:avLst>
              <a:gd name="adj1" fmla="val 68116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1" name="Right Arrow 19"/>
          <p:cNvSpPr/>
          <p:nvPr/>
        </p:nvSpPr>
        <p:spPr>
          <a:xfrm rot="2809012">
            <a:off x="5503795" y="2734694"/>
            <a:ext cx="922801" cy="250291"/>
          </a:xfrm>
          <a:prstGeom prst="rightArrow">
            <a:avLst>
              <a:gd name="adj1" fmla="val 68116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Right Arrow 19"/>
          <p:cNvSpPr/>
          <p:nvPr/>
        </p:nvSpPr>
        <p:spPr>
          <a:xfrm rot="5651720">
            <a:off x="4542022" y="2767904"/>
            <a:ext cx="644779" cy="250291"/>
          </a:xfrm>
          <a:prstGeom prst="rightArrow">
            <a:avLst>
              <a:gd name="adj1" fmla="val 68116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Right Arrow 19"/>
          <p:cNvSpPr/>
          <p:nvPr/>
        </p:nvSpPr>
        <p:spPr>
          <a:xfrm rot="8509397">
            <a:off x="2849328" y="2594210"/>
            <a:ext cx="1485525" cy="250291"/>
          </a:xfrm>
          <a:prstGeom prst="rightArrow">
            <a:avLst>
              <a:gd name="adj1" fmla="val 68116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865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SCENARIO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000" dirty="0" err="1" smtClean="0"/>
              <a:t>Two</a:t>
            </a:r>
            <a:r>
              <a:rPr lang="nl-BE" sz="2000" dirty="0" smtClean="0"/>
              <a:t> </a:t>
            </a:r>
            <a:r>
              <a:rPr lang="nl-BE" sz="2000" dirty="0" err="1" smtClean="0"/>
              <a:t>lists</a:t>
            </a:r>
            <a:r>
              <a:rPr lang="nl-BE" sz="2000" dirty="0" smtClean="0"/>
              <a:t> of statements</a:t>
            </a:r>
          </a:p>
          <a:p>
            <a:pPr>
              <a:buFont typeface="Arial" pitchFamily="34" charset="0"/>
              <a:buChar char="•"/>
            </a:pPr>
            <a:r>
              <a:rPr lang="nl-BE" sz="1800" b="0" dirty="0" smtClean="0"/>
              <a:t>VA (virtual actor) statements</a:t>
            </a:r>
          </a:p>
          <a:p>
            <a:pPr>
              <a:buFont typeface="Arial" pitchFamily="34" charset="0"/>
              <a:buChar char="•"/>
            </a:pPr>
            <a:r>
              <a:rPr lang="nl-BE" sz="1800" b="0" dirty="0" smtClean="0"/>
              <a:t>PL (</a:t>
            </a:r>
            <a:r>
              <a:rPr lang="nl-BE" sz="1800" b="0" dirty="0" err="1" smtClean="0"/>
              <a:t>player</a:t>
            </a:r>
            <a:r>
              <a:rPr lang="nl-BE" sz="1800" b="0" dirty="0" smtClean="0"/>
              <a:t>) statements</a:t>
            </a:r>
          </a:p>
          <a:p>
            <a:pPr>
              <a:buFont typeface="Arial" pitchFamily="34" charset="0"/>
              <a:buChar char="•"/>
            </a:pPr>
            <a:endParaRPr lang="nl-BE" sz="2000" b="0" dirty="0"/>
          </a:p>
          <a:p>
            <a:pPr marL="0" indent="0"/>
            <a:r>
              <a:rPr lang="nl-BE" sz="2000" dirty="0" err="1" smtClean="0"/>
              <a:t>Stored</a:t>
            </a:r>
            <a:r>
              <a:rPr lang="nl-BE" sz="2000" dirty="0" smtClean="0"/>
              <a:t> as </a:t>
            </a:r>
            <a:r>
              <a:rPr lang="nl-BE" sz="2000" dirty="0" err="1" smtClean="0"/>
              <a:t>XML-file</a:t>
            </a:r>
            <a:endParaRPr lang="nl-BE" sz="2000" dirty="0" smtClean="0"/>
          </a:p>
          <a:p>
            <a:pPr>
              <a:buFont typeface="Arial" pitchFamily="34" charset="0"/>
              <a:buChar char="•"/>
            </a:pPr>
            <a:r>
              <a:rPr lang="nl-BE" sz="1800" b="0" dirty="0" err="1" smtClean="0"/>
              <a:t>Pluggable</a:t>
            </a:r>
            <a:r>
              <a:rPr lang="nl-BE" sz="1800" b="0" dirty="0" smtClean="0"/>
              <a:t>!</a:t>
            </a:r>
          </a:p>
          <a:p>
            <a:pPr>
              <a:buFont typeface="Arial" pitchFamily="34" charset="0"/>
              <a:buChar char="•"/>
            </a:pPr>
            <a:r>
              <a:rPr lang="nl-BE" sz="1800" b="0" dirty="0" smtClean="0"/>
              <a:t>New </a:t>
            </a:r>
            <a:r>
              <a:rPr lang="nl-BE" sz="1800" b="0" dirty="0" err="1" smtClean="0"/>
              <a:t>scenarios</a:t>
            </a:r>
            <a:r>
              <a:rPr lang="nl-BE" sz="1800" b="0" dirty="0" smtClean="0"/>
              <a:t> </a:t>
            </a:r>
            <a:r>
              <a:rPr lang="nl-BE" sz="1800" b="0" dirty="0" err="1" smtClean="0"/>
              <a:t>can</a:t>
            </a:r>
            <a:r>
              <a:rPr lang="nl-BE" sz="1800" b="0" dirty="0" smtClean="0"/>
              <a:t> </a:t>
            </a:r>
            <a:r>
              <a:rPr lang="nl-BE" sz="1800" b="0" dirty="0" err="1" smtClean="0"/>
              <a:t>be</a:t>
            </a:r>
            <a:r>
              <a:rPr lang="nl-BE" sz="1800" b="0" dirty="0" smtClean="0"/>
              <a:t> </a:t>
            </a:r>
            <a:r>
              <a:rPr lang="nl-BE" sz="1800" b="0" dirty="0" err="1" smtClean="0"/>
              <a:t>added</a:t>
            </a:r>
            <a:r>
              <a:rPr lang="nl-BE" sz="1800" b="0" dirty="0" smtClean="0"/>
              <a:t> </a:t>
            </a:r>
            <a:r>
              <a:rPr lang="nl-BE" sz="1800" b="0" dirty="0" err="1" smtClean="0"/>
              <a:t>by</a:t>
            </a:r>
            <a:r>
              <a:rPr lang="nl-BE" sz="1800" b="0" dirty="0" smtClean="0"/>
              <a:t> non-</a:t>
            </a:r>
            <a:r>
              <a:rPr lang="nl-BE" sz="1800" b="0" dirty="0" err="1" smtClean="0"/>
              <a:t>programmers</a:t>
            </a:r>
            <a:endParaRPr lang="nl-BE" sz="1800" b="0" dirty="0"/>
          </a:p>
          <a:p>
            <a:pPr>
              <a:buFont typeface="Arial" pitchFamily="34" charset="0"/>
              <a:buChar char="•"/>
            </a:pPr>
            <a:endParaRPr lang="nl-BE" sz="20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6406958" y="5157192"/>
            <a:ext cx="2630058" cy="1515162"/>
            <a:chOff x="6406958" y="5157192"/>
            <a:chExt cx="2630058" cy="15151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6958" y="5157192"/>
              <a:ext cx="2622807" cy="64770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1539" y="5949280"/>
              <a:ext cx="1865477" cy="7230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494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091736"/>
            <a:ext cx="8532440" cy="2409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SCENARIO</a:t>
            </a:r>
            <a:br>
              <a:rPr lang="nl-BE" dirty="0" smtClean="0"/>
            </a:br>
            <a:r>
              <a:rPr lang="nl-BE" sz="1800" dirty="0" smtClean="0"/>
              <a:t>VA </a:t>
            </a:r>
            <a:r>
              <a:rPr lang="nl-BE" sz="1800" dirty="0" err="1" smtClean="0"/>
              <a:t>statementS</a:t>
            </a:r>
            <a:endParaRPr lang="nl-BE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3212976"/>
            <a:ext cx="3771900" cy="194421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nl-BE" sz="2000" dirty="0" err="1" smtClean="0"/>
              <a:t>Id</a:t>
            </a:r>
            <a:endParaRPr lang="nl-BE" sz="2000" dirty="0"/>
          </a:p>
          <a:p>
            <a:pPr>
              <a:buFont typeface="Arial" pitchFamily="34" charset="0"/>
              <a:buChar char="•"/>
            </a:pPr>
            <a:r>
              <a:rPr lang="nl-BE" sz="2000" dirty="0" err="1" smtClean="0"/>
              <a:t>Title</a:t>
            </a:r>
            <a:endParaRPr lang="nl-BE" sz="2000" dirty="0" smtClean="0"/>
          </a:p>
          <a:p>
            <a:pPr>
              <a:buFont typeface="Arial" pitchFamily="34" charset="0"/>
              <a:buChar char="•"/>
            </a:pPr>
            <a:r>
              <a:rPr lang="nl-BE" sz="2000" dirty="0" err="1" smtClean="0"/>
              <a:t>One</a:t>
            </a:r>
            <a:r>
              <a:rPr lang="nl-BE" sz="2000" dirty="0" smtClean="0"/>
              <a:t> </a:t>
            </a:r>
            <a:r>
              <a:rPr lang="nl-BE" sz="2000" dirty="0" err="1" smtClean="0"/>
              <a:t>phrasing</a:t>
            </a:r>
            <a:r>
              <a:rPr lang="nl-BE" sz="2000" dirty="0" smtClean="0"/>
              <a:t> per octant</a:t>
            </a:r>
          </a:p>
          <a:p>
            <a:pPr>
              <a:buFont typeface="Arial" pitchFamily="34" charset="0"/>
              <a:buChar char="•"/>
            </a:pPr>
            <a:r>
              <a:rPr lang="nl-BE" sz="2000" dirty="0" err="1" smtClean="0"/>
              <a:t>One</a:t>
            </a:r>
            <a:r>
              <a:rPr lang="nl-BE" sz="2000" dirty="0" smtClean="0"/>
              <a:t> </a:t>
            </a:r>
            <a:r>
              <a:rPr lang="nl-BE" sz="2000" dirty="0" err="1" smtClean="0"/>
              <a:t>neutral</a:t>
            </a:r>
            <a:r>
              <a:rPr lang="nl-BE" sz="2000" dirty="0" smtClean="0"/>
              <a:t> </a:t>
            </a:r>
            <a:r>
              <a:rPr lang="nl-BE" sz="2000" dirty="0" err="1" smtClean="0"/>
              <a:t>phrasing</a:t>
            </a:r>
            <a:endParaRPr lang="nl-BE" sz="20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6406958" y="5157192"/>
            <a:ext cx="2630058" cy="1515162"/>
            <a:chOff x="6406958" y="5157192"/>
            <a:chExt cx="2630058" cy="15151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6958" y="5157192"/>
              <a:ext cx="2622807" cy="64770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1539" y="5949280"/>
              <a:ext cx="1865477" cy="7230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409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6" y="1124745"/>
            <a:ext cx="3775757" cy="3096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SCENARIO</a:t>
            </a:r>
            <a:br>
              <a:rPr lang="nl-BE" dirty="0" smtClean="0"/>
            </a:br>
            <a:r>
              <a:rPr lang="nl-BE" sz="1800" dirty="0" smtClean="0"/>
              <a:t>PL </a:t>
            </a:r>
            <a:r>
              <a:rPr lang="nl-BE" sz="1800" dirty="0" err="1" smtClean="0"/>
              <a:t>statementS</a:t>
            </a:r>
            <a:endParaRPr lang="nl-BE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3440" y="2132856"/>
            <a:ext cx="5040560" cy="194421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nl-BE" sz="2000" dirty="0" err="1" smtClean="0"/>
              <a:t>Id</a:t>
            </a:r>
            <a:endParaRPr lang="nl-BE" sz="2000" dirty="0"/>
          </a:p>
          <a:p>
            <a:pPr>
              <a:buFont typeface="Arial" pitchFamily="34" charset="0"/>
              <a:buChar char="•"/>
            </a:pPr>
            <a:r>
              <a:rPr lang="nl-BE" sz="2000" dirty="0" err="1" smtClean="0"/>
              <a:t>Title</a:t>
            </a:r>
            <a:endParaRPr lang="nl-BE" sz="2000" dirty="0" smtClean="0"/>
          </a:p>
          <a:p>
            <a:pPr>
              <a:buFont typeface="Arial" pitchFamily="34" charset="0"/>
              <a:buChar char="•"/>
            </a:pPr>
            <a:r>
              <a:rPr lang="nl-BE" sz="2000" dirty="0" smtClean="0"/>
              <a:t>List of </a:t>
            </a:r>
            <a:r>
              <a:rPr lang="nl-BE" sz="2000" dirty="0" err="1"/>
              <a:t>k</a:t>
            </a:r>
            <a:r>
              <a:rPr lang="nl-BE" sz="2000" dirty="0" err="1" smtClean="0"/>
              <a:t>eywords</a:t>
            </a:r>
            <a:endParaRPr lang="nl-BE" sz="2000" dirty="0" smtClean="0"/>
          </a:p>
          <a:p>
            <a:pPr>
              <a:buFont typeface="Arial" pitchFamily="34" charset="0"/>
              <a:buChar char="•"/>
            </a:pPr>
            <a:r>
              <a:rPr lang="nl-BE" sz="2000" dirty="0" smtClean="0"/>
              <a:t>List of </a:t>
            </a:r>
            <a:r>
              <a:rPr lang="nl-BE" sz="2000" dirty="0" err="1" smtClean="0"/>
              <a:t>possible</a:t>
            </a:r>
            <a:r>
              <a:rPr lang="nl-BE" sz="2000" dirty="0" smtClean="0"/>
              <a:t> follow-up VA statements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406958" y="5157192"/>
            <a:ext cx="2630058" cy="1515162"/>
            <a:chOff x="6406958" y="5157192"/>
            <a:chExt cx="2630058" cy="15151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6958" y="5157192"/>
              <a:ext cx="2622807" cy="64770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1539" y="5949280"/>
              <a:ext cx="1865477" cy="7230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677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System Architecture</a:t>
            </a:r>
            <a:br>
              <a:rPr lang="nl-BE" dirty="0" smtClean="0"/>
            </a:br>
            <a:r>
              <a:rPr lang="nl-BE" sz="1800" dirty="0" err="1" smtClean="0"/>
              <a:t>natural</a:t>
            </a:r>
            <a:r>
              <a:rPr lang="nl-BE" sz="1800" dirty="0" smtClean="0"/>
              <a:t> </a:t>
            </a:r>
            <a:r>
              <a:rPr lang="nl-BE" sz="1800" dirty="0" err="1" smtClean="0"/>
              <a:t>language</a:t>
            </a:r>
            <a:r>
              <a:rPr lang="nl-BE" sz="1800" dirty="0" smtClean="0"/>
              <a:t> processing</a:t>
            </a:r>
            <a:endParaRPr lang="nl-BE" sz="18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596429" y="3316131"/>
            <a:ext cx="7936011" cy="1337005"/>
            <a:chOff x="404215" y="2524043"/>
            <a:chExt cx="7936011" cy="1337005"/>
          </a:xfrm>
        </p:grpSpPr>
        <p:sp>
          <p:nvSpPr>
            <p:cNvPr id="20" name="Right Arrow 19"/>
            <p:cNvSpPr/>
            <p:nvPr/>
          </p:nvSpPr>
          <p:spPr>
            <a:xfrm>
              <a:off x="5266223" y="2924944"/>
              <a:ext cx="1835293" cy="250291"/>
            </a:xfrm>
            <a:prstGeom prst="rightArrow">
              <a:avLst>
                <a:gd name="adj1" fmla="val 68116"/>
                <a:gd name="adj2" fmla="val 50000"/>
              </a:avLst>
            </a:prstGeom>
            <a:solidFill>
              <a:srgbClr val="FB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9" name="Freeform 8"/>
            <p:cNvSpPr/>
            <p:nvPr/>
          </p:nvSpPr>
          <p:spPr>
            <a:xfrm>
              <a:off x="404215" y="2548488"/>
              <a:ext cx="1138519" cy="683111"/>
            </a:xfrm>
            <a:custGeom>
              <a:avLst/>
              <a:gdLst>
                <a:gd name="connsiteX0" fmla="*/ 0 w 1138519"/>
                <a:gd name="connsiteY0" fmla="*/ 68311 h 683111"/>
                <a:gd name="connsiteX1" fmla="*/ 68311 w 1138519"/>
                <a:gd name="connsiteY1" fmla="*/ 0 h 683111"/>
                <a:gd name="connsiteX2" fmla="*/ 1070208 w 1138519"/>
                <a:gd name="connsiteY2" fmla="*/ 0 h 683111"/>
                <a:gd name="connsiteX3" fmla="*/ 1138519 w 1138519"/>
                <a:gd name="connsiteY3" fmla="*/ 68311 h 683111"/>
                <a:gd name="connsiteX4" fmla="*/ 1138519 w 1138519"/>
                <a:gd name="connsiteY4" fmla="*/ 614800 h 683111"/>
                <a:gd name="connsiteX5" fmla="*/ 1070208 w 1138519"/>
                <a:gd name="connsiteY5" fmla="*/ 683111 h 683111"/>
                <a:gd name="connsiteX6" fmla="*/ 68311 w 1138519"/>
                <a:gd name="connsiteY6" fmla="*/ 683111 h 683111"/>
                <a:gd name="connsiteX7" fmla="*/ 0 w 1138519"/>
                <a:gd name="connsiteY7" fmla="*/ 614800 h 683111"/>
                <a:gd name="connsiteX8" fmla="*/ 0 w 1138519"/>
                <a:gd name="connsiteY8" fmla="*/ 68311 h 68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519" h="683111">
                  <a:moveTo>
                    <a:pt x="0" y="68311"/>
                  </a:moveTo>
                  <a:cubicBezTo>
                    <a:pt x="0" y="30584"/>
                    <a:pt x="30584" y="0"/>
                    <a:pt x="68311" y="0"/>
                  </a:cubicBezTo>
                  <a:lnTo>
                    <a:pt x="1070208" y="0"/>
                  </a:lnTo>
                  <a:cubicBezTo>
                    <a:pt x="1107935" y="0"/>
                    <a:pt x="1138519" y="30584"/>
                    <a:pt x="1138519" y="68311"/>
                  </a:cubicBezTo>
                  <a:lnTo>
                    <a:pt x="1138519" y="614800"/>
                  </a:lnTo>
                  <a:cubicBezTo>
                    <a:pt x="1138519" y="652527"/>
                    <a:pt x="1107935" y="683111"/>
                    <a:pt x="1070208" y="683111"/>
                  </a:cubicBezTo>
                  <a:lnTo>
                    <a:pt x="68311" y="683111"/>
                  </a:lnTo>
                  <a:cubicBezTo>
                    <a:pt x="30584" y="683111"/>
                    <a:pt x="0" y="652527"/>
                    <a:pt x="0" y="614800"/>
                  </a:cubicBezTo>
                  <a:lnTo>
                    <a:pt x="0" y="6831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538" tIns="69538" rIns="69538" bIns="6953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300" kern="1200" dirty="0" err="1" smtClean="0"/>
                <a:t>Text</a:t>
              </a:r>
              <a:r>
                <a:rPr lang="nl-BE" sz="1300" kern="1200" dirty="0" smtClean="0"/>
                <a:t> Input</a:t>
              </a:r>
              <a:endParaRPr lang="nl-BE" sz="13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656587" y="2748867"/>
              <a:ext cx="241366" cy="282352"/>
            </a:xfrm>
            <a:custGeom>
              <a:avLst/>
              <a:gdLst>
                <a:gd name="connsiteX0" fmla="*/ 0 w 241366"/>
                <a:gd name="connsiteY0" fmla="*/ 56470 h 282352"/>
                <a:gd name="connsiteX1" fmla="*/ 120683 w 241366"/>
                <a:gd name="connsiteY1" fmla="*/ 56470 h 282352"/>
                <a:gd name="connsiteX2" fmla="*/ 120683 w 241366"/>
                <a:gd name="connsiteY2" fmla="*/ 0 h 282352"/>
                <a:gd name="connsiteX3" fmla="*/ 241366 w 241366"/>
                <a:gd name="connsiteY3" fmla="*/ 141176 h 282352"/>
                <a:gd name="connsiteX4" fmla="*/ 120683 w 241366"/>
                <a:gd name="connsiteY4" fmla="*/ 282352 h 282352"/>
                <a:gd name="connsiteX5" fmla="*/ 120683 w 241366"/>
                <a:gd name="connsiteY5" fmla="*/ 225882 h 282352"/>
                <a:gd name="connsiteX6" fmla="*/ 0 w 241366"/>
                <a:gd name="connsiteY6" fmla="*/ 225882 h 282352"/>
                <a:gd name="connsiteX7" fmla="*/ 0 w 241366"/>
                <a:gd name="connsiteY7" fmla="*/ 56470 h 28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366" h="282352">
                  <a:moveTo>
                    <a:pt x="0" y="56470"/>
                  </a:moveTo>
                  <a:lnTo>
                    <a:pt x="120683" y="56470"/>
                  </a:lnTo>
                  <a:lnTo>
                    <a:pt x="120683" y="0"/>
                  </a:lnTo>
                  <a:lnTo>
                    <a:pt x="241366" y="141176"/>
                  </a:lnTo>
                  <a:lnTo>
                    <a:pt x="120683" y="282352"/>
                  </a:lnTo>
                  <a:lnTo>
                    <a:pt x="120683" y="225882"/>
                  </a:lnTo>
                  <a:lnTo>
                    <a:pt x="0" y="225882"/>
                  </a:lnTo>
                  <a:lnTo>
                    <a:pt x="0" y="56470"/>
                  </a:lnTo>
                  <a:close/>
                </a:path>
              </a:pathLst>
            </a:cu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6470" rIns="72410" bIns="564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BE" sz="1100" kern="12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998143" y="2548488"/>
              <a:ext cx="1138519" cy="683111"/>
            </a:xfrm>
            <a:custGeom>
              <a:avLst/>
              <a:gdLst>
                <a:gd name="connsiteX0" fmla="*/ 0 w 1138519"/>
                <a:gd name="connsiteY0" fmla="*/ 68311 h 683111"/>
                <a:gd name="connsiteX1" fmla="*/ 68311 w 1138519"/>
                <a:gd name="connsiteY1" fmla="*/ 0 h 683111"/>
                <a:gd name="connsiteX2" fmla="*/ 1070208 w 1138519"/>
                <a:gd name="connsiteY2" fmla="*/ 0 h 683111"/>
                <a:gd name="connsiteX3" fmla="*/ 1138519 w 1138519"/>
                <a:gd name="connsiteY3" fmla="*/ 68311 h 683111"/>
                <a:gd name="connsiteX4" fmla="*/ 1138519 w 1138519"/>
                <a:gd name="connsiteY4" fmla="*/ 614800 h 683111"/>
                <a:gd name="connsiteX5" fmla="*/ 1070208 w 1138519"/>
                <a:gd name="connsiteY5" fmla="*/ 683111 h 683111"/>
                <a:gd name="connsiteX6" fmla="*/ 68311 w 1138519"/>
                <a:gd name="connsiteY6" fmla="*/ 683111 h 683111"/>
                <a:gd name="connsiteX7" fmla="*/ 0 w 1138519"/>
                <a:gd name="connsiteY7" fmla="*/ 614800 h 683111"/>
                <a:gd name="connsiteX8" fmla="*/ 0 w 1138519"/>
                <a:gd name="connsiteY8" fmla="*/ 68311 h 68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519" h="683111">
                  <a:moveTo>
                    <a:pt x="0" y="68311"/>
                  </a:moveTo>
                  <a:cubicBezTo>
                    <a:pt x="0" y="30584"/>
                    <a:pt x="30584" y="0"/>
                    <a:pt x="68311" y="0"/>
                  </a:cubicBezTo>
                  <a:lnTo>
                    <a:pt x="1070208" y="0"/>
                  </a:lnTo>
                  <a:cubicBezTo>
                    <a:pt x="1107935" y="0"/>
                    <a:pt x="1138519" y="30584"/>
                    <a:pt x="1138519" y="68311"/>
                  </a:cubicBezTo>
                  <a:lnTo>
                    <a:pt x="1138519" y="614800"/>
                  </a:lnTo>
                  <a:cubicBezTo>
                    <a:pt x="1138519" y="652527"/>
                    <a:pt x="1107935" y="683111"/>
                    <a:pt x="1070208" y="683111"/>
                  </a:cubicBezTo>
                  <a:lnTo>
                    <a:pt x="68311" y="683111"/>
                  </a:lnTo>
                  <a:cubicBezTo>
                    <a:pt x="30584" y="683111"/>
                    <a:pt x="0" y="652527"/>
                    <a:pt x="0" y="614800"/>
                  </a:cubicBezTo>
                  <a:lnTo>
                    <a:pt x="0" y="68311"/>
                  </a:ln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538" tIns="69538" rIns="69538" bIns="6953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300" kern="1200" dirty="0" smtClean="0"/>
                <a:t>NLP</a:t>
              </a:r>
              <a:endParaRPr lang="nl-BE" sz="13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250514" y="2748867"/>
              <a:ext cx="241366" cy="282352"/>
            </a:xfrm>
            <a:custGeom>
              <a:avLst/>
              <a:gdLst>
                <a:gd name="connsiteX0" fmla="*/ 0 w 241366"/>
                <a:gd name="connsiteY0" fmla="*/ 56470 h 282352"/>
                <a:gd name="connsiteX1" fmla="*/ 120683 w 241366"/>
                <a:gd name="connsiteY1" fmla="*/ 56470 h 282352"/>
                <a:gd name="connsiteX2" fmla="*/ 120683 w 241366"/>
                <a:gd name="connsiteY2" fmla="*/ 0 h 282352"/>
                <a:gd name="connsiteX3" fmla="*/ 241366 w 241366"/>
                <a:gd name="connsiteY3" fmla="*/ 141176 h 282352"/>
                <a:gd name="connsiteX4" fmla="*/ 120683 w 241366"/>
                <a:gd name="connsiteY4" fmla="*/ 282352 h 282352"/>
                <a:gd name="connsiteX5" fmla="*/ 120683 w 241366"/>
                <a:gd name="connsiteY5" fmla="*/ 225882 h 282352"/>
                <a:gd name="connsiteX6" fmla="*/ 0 w 241366"/>
                <a:gd name="connsiteY6" fmla="*/ 225882 h 282352"/>
                <a:gd name="connsiteX7" fmla="*/ 0 w 241366"/>
                <a:gd name="connsiteY7" fmla="*/ 56470 h 28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366" h="282352">
                  <a:moveTo>
                    <a:pt x="0" y="56470"/>
                  </a:moveTo>
                  <a:lnTo>
                    <a:pt x="120683" y="56470"/>
                  </a:lnTo>
                  <a:lnTo>
                    <a:pt x="120683" y="0"/>
                  </a:lnTo>
                  <a:lnTo>
                    <a:pt x="241366" y="141176"/>
                  </a:lnTo>
                  <a:lnTo>
                    <a:pt x="120683" y="282352"/>
                  </a:lnTo>
                  <a:lnTo>
                    <a:pt x="120683" y="225882"/>
                  </a:lnTo>
                  <a:lnTo>
                    <a:pt x="0" y="225882"/>
                  </a:lnTo>
                  <a:lnTo>
                    <a:pt x="0" y="56470"/>
                  </a:lnTo>
                  <a:close/>
                </a:path>
              </a:pathLst>
            </a:cu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6470" rIns="72410" bIns="564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BE" sz="1100" kern="12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923928" y="2548488"/>
              <a:ext cx="1228443" cy="683111"/>
            </a:xfrm>
            <a:custGeom>
              <a:avLst/>
              <a:gdLst>
                <a:gd name="connsiteX0" fmla="*/ 0 w 1138519"/>
                <a:gd name="connsiteY0" fmla="*/ 68311 h 683111"/>
                <a:gd name="connsiteX1" fmla="*/ 68311 w 1138519"/>
                <a:gd name="connsiteY1" fmla="*/ 0 h 683111"/>
                <a:gd name="connsiteX2" fmla="*/ 1070208 w 1138519"/>
                <a:gd name="connsiteY2" fmla="*/ 0 h 683111"/>
                <a:gd name="connsiteX3" fmla="*/ 1138519 w 1138519"/>
                <a:gd name="connsiteY3" fmla="*/ 68311 h 683111"/>
                <a:gd name="connsiteX4" fmla="*/ 1138519 w 1138519"/>
                <a:gd name="connsiteY4" fmla="*/ 614800 h 683111"/>
                <a:gd name="connsiteX5" fmla="*/ 1070208 w 1138519"/>
                <a:gd name="connsiteY5" fmla="*/ 683111 h 683111"/>
                <a:gd name="connsiteX6" fmla="*/ 68311 w 1138519"/>
                <a:gd name="connsiteY6" fmla="*/ 683111 h 683111"/>
                <a:gd name="connsiteX7" fmla="*/ 0 w 1138519"/>
                <a:gd name="connsiteY7" fmla="*/ 614800 h 683111"/>
                <a:gd name="connsiteX8" fmla="*/ 0 w 1138519"/>
                <a:gd name="connsiteY8" fmla="*/ 68311 h 68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519" h="683111">
                  <a:moveTo>
                    <a:pt x="0" y="68311"/>
                  </a:moveTo>
                  <a:cubicBezTo>
                    <a:pt x="0" y="30584"/>
                    <a:pt x="30584" y="0"/>
                    <a:pt x="68311" y="0"/>
                  </a:cubicBezTo>
                  <a:lnTo>
                    <a:pt x="1070208" y="0"/>
                  </a:lnTo>
                  <a:cubicBezTo>
                    <a:pt x="1107935" y="0"/>
                    <a:pt x="1138519" y="30584"/>
                    <a:pt x="1138519" y="68311"/>
                  </a:cubicBezTo>
                  <a:lnTo>
                    <a:pt x="1138519" y="614800"/>
                  </a:lnTo>
                  <a:cubicBezTo>
                    <a:pt x="1138519" y="652527"/>
                    <a:pt x="1107935" y="683111"/>
                    <a:pt x="1070208" y="683111"/>
                  </a:cubicBezTo>
                  <a:lnTo>
                    <a:pt x="68311" y="683111"/>
                  </a:lnTo>
                  <a:cubicBezTo>
                    <a:pt x="30584" y="683111"/>
                    <a:pt x="0" y="652527"/>
                    <a:pt x="0" y="614800"/>
                  </a:cubicBezTo>
                  <a:lnTo>
                    <a:pt x="0" y="6831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538" tIns="69538" rIns="69538" bIns="69538" numCol="1" spcCol="1270" anchor="ctr" anchorCtr="0">
              <a:noAutofit/>
            </a:bodyPr>
            <a:lstStyle/>
            <a:p>
              <a:pPr lvl="0" algn="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300" kern="1200" dirty="0" smtClean="0"/>
                <a:t>Scenario</a:t>
              </a:r>
              <a:br>
                <a:rPr lang="nl-BE" sz="1300" kern="1200" dirty="0" smtClean="0"/>
              </a:br>
              <a:r>
                <a:rPr lang="nl-BE" sz="1300" kern="1200" dirty="0" smtClean="0"/>
                <a:t>Engine</a:t>
              </a:r>
              <a:endParaRPr lang="nl-BE" sz="1300" kern="12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266224" y="2636912"/>
              <a:ext cx="241366" cy="282352"/>
            </a:xfrm>
            <a:custGeom>
              <a:avLst/>
              <a:gdLst>
                <a:gd name="connsiteX0" fmla="*/ 0 w 241366"/>
                <a:gd name="connsiteY0" fmla="*/ 56470 h 282352"/>
                <a:gd name="connsiteX1" fmla="*/ 120683 w 241366"/>
                <a:gd name="connsiteY1" fmla="*/ 56470 h 282352"/>
                <a:gd name="connsiteX2" fmla="*/ 120683 w 241366"/>
                <a:gd name="connsiteY2" fmla="*/ 0 h 282352"/>
                <a:gd name="connsiteX3" fmla="*/ 241366 w 241366"/>
                <a:gd name="connsiteY3" fmla="*/ 141176 h 282352"/>
                <a:gd name="connsiteX4" fmla="*/ 120683 w 241366"/>
                <a:gd name="connsiteY4" fmla="*/ 282352 h 282352"/>
                <a:gd name="connsiteX5" fmla="*/ 120683 w 241366"/>
                <a:gd name="connsiteY5" fmla="*/ 225882 h 282352"/>
                <a:gd name="connsiteX6" fmla="*/ 0 w 241366"/>
                <a:gd name="connsiteY6" fmla="*/ 225882 h 282352"/>
                <a:gd name="connsiteX7" fmla="*/ 0 w 241366"/>
                <a:gd name="connsiteY7" fmla="*/ 56470 h 28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366" h="282352">
                  <a:moveTo>
                    <a:pt x="0" y="56470"/>
                  </a:moveTo>
                  <a:lnTo>
                    <a:pt x="120683" y="56470"/>
                  </a:lnTo>
                  <a:lnTo>
                    <a:pt x="120683" y="0"/>
                  </a:lnTo>
                  <a:lnTo>
                    <a:pt x="241366" y="141176"/>
                  </a:lnTo>
                  <a:lnTo>
                    <a:pt x="120683" y="282352"/>
                  </a:lnTo>
                  <a:lnTo>
                    <a:pt x="120683" y="225882"/>
                  </a:lnTo>
                  <a:lnTo>
                    <a:pt x="0" y="225882"/>
                  </a:lnTo>
                  <a:lnTo>
                    <a:pt x="0" y="56470"/>
                  </a:lnTo>
                  <a:close/>
                </a:path>
              </a:pathLst>
            </a:cu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6470" rIns="72410" bIns="564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BE" sz="1100" kern="120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607780" y="2548488"/>
              <a:ext cx="1138519" cy="683111"/>
            </a:xfrm>
            <a:custGeom>
              <a:avLst/>
              <a:gdLst>
                <a:gd name="connsiteX0" fmla="*/ 0 w 1138519"/>
                <a:gd name="connsiteY0" fmla="*/ 68311 h 683111"/>
                <a:gd name="connsiteX1" fmla="*/ 68311 w 1138519"/>
                <a:gd name="connsiteY1" fmla="*/ 0 h 683111"/>
                <a:gd name="connsiteX2" fmla="*/ 1070208 w 1138519"/>
                <a:gd name="connsiteY2" fmla="*/ 0 h 683111"/>
                <a:gd name="connsiteX3" fmla="*/ 1138519 w 1138519"/>
                <a:gd name="connsiteY3" fmla="*/ 68311 h 683111"/>
                <a:gd name="connsiteX4" fmla="*/ 1138519 w 1138519"/>
                <a:gd name="connsiteY4" fmla="*/ 614800 h 683111"/>
                <a:gd name="connsiteX5" fmla="*/ 1070208 w 1138519"/>
                <a:gd name="connsiteY5" fmla="*/ 683111 h 683111"/>
                <a:gd name="connsiteX6" fmla="*/ 68311 w 1138519"/>
                <a:gd name="connsiteY6" fmla="*/ 683111 h 683111"/>
                <a:gd name="connsiteX7" fmla="*/ 0 w 1138519"/>
                <a:gd name="connsiteY7" fmla="*/ 614800 h 683111"/>
                <a:gd name="connsiteX8" fmla="*/ 0 w 1138519"/>
                <a:gd name="connsiteY8" fmla="*/ 68311 h 68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519" h="683111">
                  <a:moveTo>
                    <a:pt x="0" y="68311"/>
                  </a:moveTo>
                  <a:cubicBezTo>
                    <a:pt x="0" y="30584"/>
                    <a:pt x="30584" y="0"/>
                    <a:pt x="68311" y="0"/>
                  </a:cubicBezTo>
                  <a:lnTo>
                    <a:pt x="1070208" y="0"/>
                  </a:lnTo>
                  <a:cubicBezTo>
                    <a:pt x="1107935" y="0"/>
                    <a:pt x="1138519" y="30584"/>
                    <a:pt x="1138519" y="68311"/>
                  </a:cubicBezTo>
                  <a:lnTo>
                    <a:pt x="1138519" y="614800"/>
                  </a:lnTo>
                  <a:cubicBezTo>
                    <a:pt x="1138519" y="652527"/>
                    <a:pt x="1107935" y="683111"/>
                    <a:pt x="1070208" y="683111"/>
                  </a:cubicBezTo>
                  <a:lnTo>
                    <a:pt x="68311" y="683111"/>
                  </a:lnTo>
                  <a:cubicBezTo>
                    <a:pt x="30584" y="683111"/>
                    <a:pt x="0" y="652527"/>
                    <a:pt x="0" y="614800"/>
                  </a:cubicBezTo>
                  <a:lnTo>
                    <a:pt x="0" y="6831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538" tIns="69538" rIns="69538" bIns="6953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300" kern="1200" dirty="0" smtClean="0"/>
                <a:t>Audio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6860151" y="2636912"/>
              <a:ext cx="241366" cy="282352"/>
            </a:xfrm>
            <a:custGeom>
              <a:avLst/>
              <a:gdLst>
                <a:gd name="connsiteX0" fmla="*/ 0 w 241366"/>
                <a:gd name="connsiteY0" fmla="*/ 56470 h 282352"/>
                <a:gd name="connsiteX1" fmla="*/ 120683 w 241366"/>
                <a:gd name="connsiteY1" fmla="*/ 56470 h 282352"/>
                <a:gd name="connsiteX2" fmla="*/ 120683 w 241366"/>
                <a:gd name="connsiteY2" fmla="*/ 0 h 282352"/>
                <a:gd name="connsiteX3" fmla="*/ 241366 w 241366"/>
                <a:gd name="connsiteY3" fmla="*/ 141176 h 282352"/>
                <a:gd name="connsiteX4" fmla="*/ 120683 w 241366"/>
                <a:gd name="connsiteY4" fmla="*/ 282352 h 282352"/>
                <a:gd name="connsiteX5" fmla="*/ 120683 w 241366"/>
                <a:gd name="connsiteY5" fmla="*/ 225882 h 282352"/>
                <a:gd name="connsiteX6" fmla="*/ 0 w 241366"/>
                <a:gd name="connsiteY6" fmla="*/ 225882 h 282352"/>
                <a:gd name="connsiteX7" fmla="*/ 0 w 241366"/>
                <a:gd name="connsiteY7" fmla="*/ 56470 h 28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366" h="282352">
                  <a:moveTo>
                    <a:pt x="0" y="56470"/>
                  </a:moveTo>
                  <a:lnTo>
                    <a:pt x="120683" y="56470"/>
                  </a:lnTo>
                  <a:lnTo>
                    <a:pt x="120683" y="0"/>
                  </a:lnTo>
                  <a:lnTo>
                    <a:pt x="241366" y="141176"/>
                  </a:lnTo>
                  <a:lnTo>
                    <a:pt x="120683" y="282352"/>
                  </a:lnTo>
                  <a:lnTo>
                    <a:pt x="120683" y="225882"/>
                  </a:lnTo>
                  <a:lnTo>
                    <a:pt x="0" y="225882"/>
                  </a:lnTo>
                  <a:lnTo>
                    <a:pt x="0" y="56470"/>
                  </a:lnTo>
                  <a:close/>
                </a:path>
              </a:pathLst>
            </a:cu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6470" rIns="72410" bIns="564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BE" sz="1100" kern="120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201707" y="2548488"/>
              <a:ext cx="1138519" cy="683111"/>
            </a:xfrm>
            <a:custGeom>
              <a:avLst/>
              <a:gdLst>
                <a:gd name="connsiteX0" fmla="*/ 0 w 1138519"/>
                <a:gd name="connsiteY0" fmla="*/ 68311 h 683111"/>
                <a:gd name="connsiteX1" fmla="*/ 68311 w 1138519"/>
                <a:gd name="connsiteY1" fmla="*/ 0 h 683111"/>
                <a:gd name="connsiteX2" fmla="*/ 1070208 w 1138519"/>
                <a:gd name="connsiteY2" fmla="*/ 0 h 683111"/>
                <a:gd name="connsiteX3" fmla="*/ 1138519 w 1138519"/>
                <a:gd name="connsiteY3" fmla="*/ 68311 h 683111"/>
                <a:gd name="connsiteX4" fmla="*/ 1138519 w 1138519"/>
                <a:gd name="connsiteY4" fmla="*/ 614800 h 683111"/>
                <a:gd name="connsiteX5" fmla="*/ 1070208 w 1138519"/>
                <a:gd name="connsiteY5" fmla="*/ 683111 h 683111"/>
                <a:gd name="connsiteX6" fmla="*/ 68311 w 1138519"/>
                <a:gd name="connsiteY6" fmla="*/ 683111 h 683111"/>
                <a:gd name="connsiteX7" fmla="*/ 0 w 1138519"/>
                <a:gd name="connsiteY7" fmla="*/ 614800 h 683111"/>
                <a:gd name="connsiteX8" fmla="*/ 0 w 1138519"/>
                <a:gd name="connsiteY8" fmla="*/ 68311 h 68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519" h="683111">
                  <a:moveTo>
                    <a:pt x="0" y="68311"/>
                  </a:moveTo>
                  <a:cubicBezTo>
                    <a:pt x="0" y="30584"/>
                    <a:pt x="30584" y="0"/>
                    <a:pt x="68311" y="0"/>
                  </a:cubicBezTo>
                  <a:lnTo>
                    <a:pt x="1070208" y="0"/>
                  </a:lnTo>
                  <a:cubicBezTo>
                    <a:pt x="1107935" y="0"/>
                    <a:pt x="1138519" y="30584"/>
                    <a:pt x="1138519" y="68311"/>
                  </a:cubicBezTo>
                  <a:lnTo>
                    <a:pt x="1138519" y="614800"/>
                  </a:lnTo>
                  <a:cubicBezTo>
                    <a:pt x="1138519" y="652527"/>
                    <a:pt x="1107935" y="683111"/>
                    <a:pt x="1070208" y="683111"/>
                  </a:cubicBezTo>
                  <a:lnTo>
                    <a:pt x="68311" y="683111"/>
                  </a:lnTo>
                  <a:cubicBezTo>
                    <a:pt x="30584" y="683111"/>
                    <a:pt x="0" y="652527"/>
                    <a:pt x="0" y="614800"/>
                  </a:cubicBezTo>
                  <a:lnTo>
                    <a:pt x="0" y="6831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538" tIns="69538" rIns="69538" bIns="6953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300" kern="1200" dirty="0" err="1" smtClean="0"/>
                <a:t>Visualization</a:t>
              </a:r>
              <a:endParaRPr lang="nl-BE" sz="1300" kern="1200" dirty="0"/>
            </a:p>
          </p:txBody>
        </p:sp>
        <p:sp>
          <p:nvSpPr>
            <p:cNvPr id="22" name="Bent-Up Arrow 21"/>
            <p:cNvSpPr/>
            <p:nvPr/>
          </p:nvSpPr>
          <p:spPr>
            <a:xfrm flipH="1">
              <a:off x="683568" y="3284984"/>
              <a:ext cx="7077537" cy="576064"/>
            </a:xfrm>
            <a:prstGeom prst="bentUpArrow">
              <a:avLst>
                <a:gd name="adj1" fmla="val 25000"/>
                <a:gd name="adj2" fmla="val 24344"/>
                <a:gd name="adj3" fmla="val 25000"/>
              </a:avLst>
            </a:prstGeom>
            <a:solidFill>
              <a:srgbClr val="FB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5" name="Bent-Up Arrow 24"/>
            <p:cNvSpPr/>
            <p:nvPr/>
          </p:nvSpPr>
          <p:spPr>
            <a:xfrm>
              <a:off x="761838" y="3284984"/>
              <a:ext cx="7194538" cy="576064"/>
            </a:xfrm>
            <a:prstGeom prst="bentUpArrow">
              <a:avLst>
                <a:gd name="adj1" fmla="val 25000"/>
                <a:gd name="adj2" fmla="val 23688"/>
                <a:gd name="adj3" fmla="val 0"/>
              </a:avLst>
            </a:prstGeom>
            <a:solidFill>
              <a:srgbClr val="FB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6" name="Bent-Up Arrow 25"/>
            <p:cNvSpPr/>
            <p:nvPr/>
          </p:nvSpPr>
          <p:spPr>
            <a:xfrm>
              <a:off x="761838" y="3284984"/>
              <a:ext cx="5538354" cy="576064"/>
            </a:xfrm>
            <a:prstGeom prst="bentUpArrow">
              <a:avLst>
                <a:gd name="adj1" fmla="val 25000"/>
                <a:gd name="adj2" fmla="val 23688"/>
                <a:gd name="adj3" fmla="val 0"/>
              </a:avLst>
            </a:prstGeom>
            <a:solidFill>
              <a:srgbClr val="FB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7" name="Bent-Up Arrow 26"/>
            <p:cNvSpPr/>
            <p:nvPr/>
          </p:nvSpPr>
          <p:spPr>
            <a:xfrm flipH="1">
              <a:off x="996646" y="3284983"/>
              <a:ext cx="3326457" cy="341169"/>
            </a:xfrm>
            <a:prstGeom prst="bentUpArrow">
              <a:avLst>
                <a:gd name="adj1" fmla="val 34577"/>
                <a:gd name="adj2" fmla="val 32963"/>
                <a:gd name="adj3" fmla="val 28831"/>
              </a:avLst>
            </a:prstGeom>
            <a:solidFill>
              <a:srgbClr val="FB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8" name="Bent-Up Arrow 27"/>
            <p:cNvSpPr/>
            <p:nvPr/>
          </p:nvSpPr>
          <p:spPr>
            <a:xfrm>
              <a:off x="1074916" y="3284984"/>
              <a:ext cx="3641100" cy="341168"/>
            </a:xfrm>
            <a:prstGeom prst="bentUpArrow">
              <a:avLst>
                <a:gd name="adj1" fmla="val 34577"/>
                <a:gd name="adj2" fmla="val 32963"/>
                <a:gd name="adj3" fmla="val 0"/>
              </a:avLst>
            </a:prstGeom>
            <a:solidFill>
              <a:srgbClr val="FB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2" name="Oval 31"/>
            <p:cNvSpPr/>
            <p:nvPr/>
          </p:nvSpPr>
          <p:spPr>
            <a:xfrm>
              <a:off x="3619481" y="2524043"/>
              <a:ext cx="736495" cy="736495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37" name="Straight Connector 36"/>
            <p:cNvCxnSpPr>
              <a:stCxn id="32" idx="0"/>
              <a:endCxn id="32" idx="4"/>
            </p:cNvCxnSpPr>
            <p:nvPr/>
          </p:nvCxnSpPr>
          <p:spPr>
            <a:xfrm>
              <a:off x="3987729" y="2524043"/>
              <a:ext cx="0" cy="7364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2" idx="2"/>
              <a:endCxn id="32" idx="6"/>
            </p:cNvCxnSpPr>
            <p:nvPr/>
          </p:nvCxnSpPr>
          <p:spPr>
            <a:xfrm>
              <a:off x="3619481" y="2892291"/>
              <a:ext cx="73649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2" idx="1"/>
              <a:endCxn id="32" idx="5"/>
            </p:cNvCxnSpPr>
            <p:nvPr/>
          </p:nvCxnSpPr>
          <p:spPr>
            <a:xfrm>
              <a:off x="3727338" y="2631900"/>
              <a:ext cx="520781" cy="52078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2" idx="3"/>
            </p:cNvCxnSpPr>
            <p:nvPr/>
          </p:nvCxnSpPr>
          <p:spPr>
            <a:xfrm flipV="1">
              <a:off x="3727338" y="2636912"/>
              <a:ext cx="520781" cy="5157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6406958" y="5157192"/>
            <a:ext cx="2630058" cy="1515162"/>
            <a:chOff x="6406958" y="5157192"/>
            <a:chExt cx="2630058" cy="1515162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6958" y="5157192"/>
              <a:ext cx="2622807" cy="647701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1539" y="5949280"/>
              <a:ext cx="1865477" cy="723074"/>
            </a:xfrm>
            <a:prstGeom prst="rect">
              <a:avLst/>
            </a:prstGeom>
          </p:spPr>
        </p:pic>
      </p:grpSp>
      <p:sp>
        <p:nvSpPr>
          <p:cNvPr id="29" name="Freeform 10"/>
          <p:cNvSpPr/>
          <p:nvPr/>
        </p:nvSpPr>
        <p:spPr>
          <a:xfrm>
            <a:off x="4349346" y="1052736"/>
            <a:ext cx="1374782" cy="1368152"/>
          </a:xfrm>
          <a:custGeom>
            <a:avLst/>
            <a:gdLst>
              <a:gd name="connsiteX0" fmla="*/ 0 w 1138519"/>
              <a:gd name="connsiteY0" fmla="*/ 68311 h 683111"/>
              <a:gd name="connsiteX1" fmla="*/ 68311 w 1138519"/>
              <a:gd name="connsiteY1" fmla="*/ 0 h 683111"/>
              <a:gd name="connsiteX2" fmla="*/ 1070208 w 1138519"/>
              <a:gd name="connsiteY2" fmla="*/ 0 h 683111"/>
              <a:gd name="connsiteX3" fmla="*/ 1138519 w 1138519"/>
              <a:gd name="connsiteY3" fmla="*/ 68311 h 683111"/>
              <a:gd name="connsiteX4" fmla="*/ 1138519 w 1138519"/>
              <a:gd name="connsiteY4" fmla="*/ 614800 h 683111"/>
              <a:gd name="connsiteX5" fmla="*/ 1070208 w 1138519"/>
              <a:gd name="connsiteY5" fmla="*/ 683111 h 683111"/>
              <a:gd name="connsiteX6" fmla="*/ 68311 w 1138519"/>
              <a:gd name="connsiteY6" fmla="*/ 683111 h 683111"/>
              <a:gd name="connsiteX7" fmla="*/ 0 w 1138519"/>
              <a:gd name="connsiteY7" fmla="*/ 614800 h 683111"/>
              <a:gd name="connsiteX8" fmla="*/ 0 w 1138519"/>
              <a:gd name="connsiteY8" fmla="*/ 68311 h 683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519" h="683111">
                <a:moveTo>
                  <a:pt x="0" y="68311"/>
                </a:moveTo>
                <a:cubicBezTo>
                  <a:pt x="0" y="30584"/>
                  <a:pt x="30584" y="0"/>
                  <a:pt x="68311" y="0"/>
                </a:cubicBezTo>
                <a:lnTo>
                  <a:pt x="1070208" y="0"/>
                </a:lnTo>
                <a:cubicBezTo>
                  <a:pt x="1107935" y="0"/>
                  <a:pt x="1138519" y="30584"/>
                  <a:pt x="1138519" y="68311"/>
                </a:cubicBezTo>
                <a:lnTo>
                  <a:pt x="1138519" y="614800"/>
                </a:lnTo>
                <a:cubicBezTo>
                  <a:pt x="1138519" y="652527"/>
                  <a:pt x="1107935" y="683111"/>
                  <a:pt x="1070208" y="683111"/>
                </a:cubicBezTo>
                <a:lnTo>
                  <a:pt x="68311" y="683111"/>
                </a:lnTo>
                <a:cubicBezTo>
                  <a:pt x="30584" y="683111"/>
                  <a:pt x="0" y="652527"/>
                  <a:pt x="0" y="614800"/>
                </a:cubicBezTo>
                <a:lnTo>
                  <a:pt x="0" y="6831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69538" tIns="69538" rIns="69538" bIns="69538" numCol="1" spcCol="1270" anchor="t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300" dirty="0"/>
              <a:t>S</a:t>
            </a:r>
            <a:r>
              <a:rPr lang="nl-BE" sz="1300" kern="1200" dirty="0" smtClean="0"/>
              <a:t>cenario</a:t>
            </a:r>
            <a:endParaRPr lang="nl-BE" sz="1300" kern="12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421" y="1365283"/>
            <a:ext cx="1114632" cy="940737"/>
          </a:xfrm>
          <a:prstGeom prst="rect">
            <a:avLst/>
          </a:prstGeom>
        </p:spPr>
      </p:pic>
      <p:sp>
        <p:nvSpPr>
          <p:cNvPr id="30" name="Right Arrow 19"/>
          <p:cNvSpPr/>
          <p:nvPr/>
        </p:nvSpPr>
        <p:spPr>
          <a:xfrm rot="1585502">
            <a:off x="5779298" y="2543027"/>
            <a:ext cx="1944754" cy="250291"/>
          </a:xfrm>
          <a:prstGeom prst="rightArrow">
            <a:avLst>
              <a:gd name="adj1" fmla="val 68116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1" name="Right Arrow 19"/>
          <p:cNvSpPr/>
          <p:nvPr/>
        </p:nvSpPr>
        <p:spPr>
          <a:xfrm rot="2809012">
            <a:off x="5503795" y="2734694"/>
            <a:ext cx="922801" cy="250291"/>
          </a:xfrm>
          <a:prstGeom prst="rightArrow">
            <a:avLst>
              <a:gd name="adj1" fmla="val 68116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Right Arrow 19"/>
          <p:cNvSpPr/>
          <p:nvPr/>
        </p:nvSpPr>
        <p:spPr>
          <a:xfrm rot="5651720">
            <a:off x="4542022" y="2767904"/>
            <a:ext cx="644779" cy="250291"/>
          </a:xfrm>
          <a:prstGeom prst="rightArrow">
            <a:avLst>
              <a:gd name="adj1" fmla="val 68116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Right Arrow 19"/>
          <p:cNvSpPr/>
          <p:nvPr/>
        </p:nvSpPr>
        <p:spPr>
          <a:xfrm rot="8509397">
            <a:off x="2849328" y="2594210"/>
            <a:ext cx="1485525" cy="250291"/>
          </a:xfrm>
          <a:prstGeom prst="rightArrow">
            <a:avLst>
              <a:gd name="adj1" fmla="val 68116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643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Natural Language Processing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000" dirty="0" err="1" smtClean="0"/>
              <a:t>Two</a:t>
            </a:r>
            <a:r>
              <a:rPr lang="nl-BE" sz="2000" dirty="0" smtClean="0"/>
              <a:t> sub-modules:</a:t>
            </a:r>
          </a:p>
          <a:p>
            <a:endParaRPr lang="nl-BE" sz="2000" dirty="0" smtClean="0"/>
          </a:p>
          <a:p>
            <a:pPr>
              <a:buFont typeface="Arial" pitchFamily="34" charset="0"/>
              <a:buChar char="•"/>
            </a:pPr>
            <a:r>
              <a:rPr lang="nl-BE" sz="1800" dirty="0" err="1" smtClean="0"/>
              <a:t>Leary</a:t>
            </a:r>
            <a:r>
              <a:rPr lang="nl-BE" sz="1800" dirty="0" smtClean="0"/>
              <a:t> </a:t>
            </a:r>
            <a:r>
              <a:rPr lang="nl-BE" sz="1800" dirty="0" err="1" smtClean="0"/>
              <a:t>Classifier</a:t>
            </a:r>
            <a:r>
              <a:rPr lang="nl-BE" sz="1800" b="0" dirty="0"/>
              <a:t/>
            </a:r>
            <a:br>
              <a:rPr lang="nl-BE" sz="1800" b="0" dirty="0"/>
            </a:br>
            <a:r>
              <a:rPr lang="nl-BE" sz="1800" b="0" dirty="0" err="1" smtClean="0"/>
              <a:t>determine</a:t>
            </a:r>
            <a:r>
              <a:rPr lang="nl-BE" sz="1800" b="0" dirty="0" smtClean="0"/>
              <a:t> the </a:t>
            </a:r>
            <a:r>
              <a:rPr lang="nl-BE" sz="1800" b="0" dirty="0" err="1" smtClean="0"/>
              <a:t>position</a:t>
            </a:r>
            <a:r>
              <a:rPr lang="nl-BE" sz="1800" b="0" dirty="0" smtClean="0"/>
              <a:t> of the </a:t>
            </a:r>
            <a:r>
              <a:rPr lang="nl-BE" sz="1800" b="0" dirty="0" err="1" smtClean="0"/>
              <a:t>player</a:t>
            </a:r>
            <a:r>
              <a:rPr lang="nl-BE" sz="1800" b="0" dirty="0" smtClean="0"/>
              <a:t> on </a:t>
            </a:r>
            <a:r>
              <a:rPr lang="nl-BE" sz="1800" b="0" dirty="0" err="1" smtClean="0"/>
              <a:t>Leary’s</a:t>
            </a:r>
            <a:r>
              <a:rPr lang="nl-BE" sz="1800" b="0" dirty="0" smtClean="0"/>
              <a:t> Rose</a:t>
            </a:r>
          </a:p>
          <a:p>
            <a:pPr>
              <a:buFont typeface="Arial" pitchFamily="34" charset="0"/>
              <a:buChar char="•"/>
            </a:pPr>
            <a:endParaRPr lang="nl-BE" sz="1800" b="0" dirty="0" smtClean="0"/>
          </a:p>
          <a:p>
            <a:pPr>
              <a:buFont typeface="Arial" pitchFamily="34" charset="0"/>
              <a:buChar char="•"/>
            </a:pPr>
            <a:r>
              <a:rPr lang="nl-BE" sz="1800" dirty="0" smtClean="0"/>
              <a:t>Topic </a:t>
            </a:r>
            <a:r>
              <a:rPr lang="nl-BE" sz="1800" dirty="0" err="1" smtClean="0"/>
              <a:t>Detection</a:t>
            </a:r>
            <a:r>
              <a:rPr lang="nl-BE" sz="1800" b="0" dirty="0"/>
              <a:t/>
            </a:r>
            <a:br>
              <a:rPr lang="nl-BE" sz="1800" b="0" dirty="0"/>
            </a:br>
            <a:r>
              <a:rPr lang="nl-BE" sz="1800" b="0" dirty="0" err="1" smtClean="0"/>
              <a:t>identify</a:t>
            </a:r>
            <a:r>
              <a:rPr lang="nl-BE" sz="1800" b="0" dirty="0" smtClean="0"/>
              <a:t> the state </a:t>
            </a:r>
            <a:r>
              <a:rPr lang="nl-BE" sz="1800" b="0" dirty="0" err="1" smtClean="0"/>
              <a:t>corresponding</a:t>
            </a:r>
            <a:r>
              <a:rPr lang="nl-BE" sz="1800" b="0" dirty="0" smtClean="0"/>
              <a:t> </a:t>
            </a:r>
            <a:r>
              <a:rPr lang="nl-BE" sz="1800" b="0" dirty="0" err="1" smtClean="0"/>
              <a:t>to</a:t>
            </a:r>
            <a:r>
              <a:rPr lang="nl-BE" sz="1800" b="0" dirty="0" smtClean="0"/>
              <a:t> the user input</a:t>
            </a:r>
            <a:endParaRPr lang="nl-BE" sz="2000" b="0" dirty="0"/>
          </a:p>
          <a:p>
            <a:pPr>
              <a:buFont typeface="Arial" pitchFamily="34" charset="0"/>
              <a:buChar char="•"/>
            </a:pPr>
            <a:endParaRPr lang="nl-BE" sz="20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6406958" y="5157192"/>
            <a:ext cx="2630058" cy="1515162"/>
            <a:chOff x="6406958" y="5157192"/>
            <a:chExt cx="2630058" cy="15151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6958" y="5157192"/>
              <a:ext cx="2622807" cy="64770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1539" y="5949280"/>
              <a:ext cx="1865477" cy="7230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914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Overview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nl-BE" sz="1800" dirty="0" err="1" smtClean="0"/>
              <a:t>Introduction</a:t>
            </a:r>
            <a:endParaRPr lang="nl-BE" sz="1800" dirty="0" smtClean="0"/>
          </a:p>
          <a:p>
            <a:pPr marL="541338" lvl="1" indent="-361950">
              <a:buFont typeface="Arial" pitchFamily="34" charset="0"/>
              <a:buChar char="•"/>
            </a:pPr>
            <a:r>
              <a:rPr lang="nl-BE" dirty="0" err="1" smtClean="0"/>
              <a:t>Leary’s</a:t>
            </a:r>
            <a:r>
              <a:rPr lang="nl-BE" dirty="0" smtClean="0"/>
              <a:t> Rose</a:t>
            </a:r>
          </a:p>
          <a:p>
            <a:pPr marL="541338" lvl="1" indent="-361950">
              <a:buFont typeface="Arial" pitchFamily="34" charset="0"/>
              <a:buChar char="•"/>
            </a:pPr>
            <a:r>
              <a:rPr lang="nl-BE" dirty="0" smtClean="0"/>
              <a:t>Test Case</a:t>
            </a:r>
          </a:p>
          <a:p>
            <a:pPr>
              <a:buFont typeface="Arial" pitchFamily="34" charset="0"/>
              <a:buChar char="•"/>
            </a:pPr>
            <a:r>
              <a:rPr lang="nl-BE" sz="1800" dirty="0" smtClean="0"/>
              <a:t>System Architecture</a:t>
            </a:r>
          </a:p>
          <a:p>
            <a:pPr marL="538163" lvl="1" indent="-354013">
              <a:buFont typeface="Arial" pitchFamily="34" charset="0"/>
              <a:buChar char="•"/>
            </a:pPr>
            <a:r>
              <a:rPr lang="nl-BE" sz="1800" dirty="0" smtClean="0"/>
              <a:t>Scenario</a:t>
            </a:r>
          </a:p>
          <a:p>
            <a:pPr marL="541338" lvl="1" indent="-361950">
              <a:buFont typeface="Arial" pitchFamily="34" charset="0"/>
              <a:buChar char="•"/>
            </a:pPr>
            <a:r>
              <a:rPr lang="nl-BE" dirty="0" smtClean="0"/>
              <a:t>Natural Language Processing</a:t>
            </a:r>
          </a:p>
          <a:p>
            <a:pPr marL="541338" lvl="1" indent="-361950">
              <a:buFont typeface="Arial" pitchFamily="34" charset="0"/>
              <a:buChar char="•"/>
            </a:pPr>
            <a:r>
              <a:rPr lang="nl-BE" dirty="0" smtClean="0"/>
              <a:t>Scenario Engine</a:t>
            </a:r>
          </a:p>
          <a:p>
            <a:pPr marL="541338" lvl="1" indent="-361950">
              <a:buFont typeface="Arial" pitchFamily="34" charset="0"/>
              <a:buChar char="•"/>
            </a:pPr>
            <a:r>
              <a:rPr lang="nl-BE" dirty="0" smtClean="0"/>
              <a:t>Audio</a:t>
            </a:r>
          </a:p>
          <a:p>
            <a:pPr marL="541338" lvl="1" indent="-361950">
              <a:buFont typeface="Arial" pitchFamily="34" charset="0"/>
              <a:buChar char="•"/>
            </a:pPr>
            <a:r>
              <a:rPr lang="nl-BE" dirty="0" err="1" smtClean="0"/>
              <a:t>Visualization</a:t>
            </a:r>
            <a:endParaRPr lang="nl-BE" dirty="0" smtClean="0"/>
          </a:p>
          <a:p>
            <a:pPr>
              <a:buFont typeface="Arial" pitchFamily="34" charset="0"/>
              <a:buChar char="•"/>
            </a:pPr>
            <a:r>
              <a:rPr lang="nl-BE" sz="1800" dirty="0" err="1" smtClean="0"/>
              <a:t>Future</a:t>
            </a:r>
            <a:r>
              <a:rPr lang="nl-BE" sz="1800" dirty="0" smtClean="0"/>
              <a:t> </a:t>
            </a:r>
            <a:r>
              <a:rPr lang="nl-BE" sz="1800" dirty="0" err="1" smtClean="0"/>
              <a:t>Work</a:t>
            </a:r>
            <a:endParaRPr lang="nl-BE" sz="1800" dirty="0" smtClean="0"/>
          </a:p>
          <a:p>
            <a:pPr lvl="2">
              <a:buFont typeface="Arial" pitchFamily="34" charset="0"/>
              <a:buChar char="•"/>
            </a:pPr>
            <a:endParaRPr lang="nl-BE" dirty="0" smtClean="0"/>
          </a:p>
          <a:p>
            <a:pPr lvl="1">
              <a:buFont typeface="Arial" pitchFamily="34" charset="0"/>
              <a:buChar char="•"/>
            </a:pPr>
            <a:endParaRPr lang="nl-BE" dirty="0"/>
          </a:p>
        </p:txBody>
      </p:sp>
      <p:grpSp>
        <p:nvGrpSpPr>
          <p:cNvPr id="6" name="Group 5"/>
          <p:cNvGrpSpPr/>
          <p:nvPr/>
        </p:nvGrpSpPr>
        <p:grpSpPr>
          <a:xfrm>
            <a:off x="6406958" y="5157192"/>
            <a:ext cx="2630058" cy="1515162"/>
            <a:chOff x="6406958" y="5157192"/>
            <a:chExt cx="2630058" cy="151516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6958" y="5157192"/>
              <a:ext cx="2622807" cy="64770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1539" y="5949280"/>
              <a:ext cx="1865477" cy="7230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64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Natural Language Processing</a:t>
            </a:r>
            <a:br>
              <a:rPr lang="nl-BE" dirty="0" smtClean="0"/>
            </a:br>
            <a:r>
              <a:rPr lang="nl-BE" sz="1800" dirty="0" err="1" smtClean="0"/>
              <a:t>Leary</a:t>
            </a:r>
            <a:r>
              <a:rPr lang="nl-BE" sz="1800" dirty="0" smtClean="0"/>
              <a:t> </a:t>
            </a:r>
            <a:r>
              <a:rPr lang="nl-BE" sz="1800" dirty="0" err="1" smtClean="0"/>
              <a:t>Classifier</a:t>
            </a:r>
            <a:endParaRPr lang="en-GB" dirty="0"/>
          </a:p>
        </p:txBody>
      </p:sp>
      <p:grpSp>
        <p:nvGrpSpPr>
          <p:cNvPr id="42" name="Group 41"/>
          <p:cNvGrpSpPr/>
          <p:nvPr/>
        </p:nvGrpSpPr>
        <p:grpSpPr>
          <a:xfrm>
            <a:off x="323528" y="1844824"/>
            <a:ext cx="8424936" cy="4104456"/>
            <a:chOff x="467544" y="2276872"/>
            <a:chExt cx="8424936" cy="4104456"/>
          </a:xfrm>
        </p:grpSpPr>
        <p:sp>
          <p:nvSpPr>
            <p:cNvPr id="33" name="Rounded Rectangle 32"/>
            <p:cNvSpPr/>
            <p:nvPr/>
          </p:nvSpPr>
          <p:spPr>
            <a:xfrm>
              <a:off x="1331640" y="2276872"/>
              <a:ext cx="7560840" cy="2088232"/>
            </a:xfrm>
            <a:prstGeom prst="round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67544" y="3320988"/>
              <a:ext cx="8280920" cy="3060340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475656" y="2420891"/>
              <a:ext cx="1138519" cy="683111"/>
            </a:xfrm>
            <a:custGeom>
              <a:avLst/>
              <a:gdLst>
                <a:gd name="connsiteX0" fmla="*/ 0 w 1138519"/>
                <a:gd name="connsiteY0" fmla="*/ 68311 h 683111"/>
                <a:gd name="connsiteX1" fmla="*/ 68311 w 1138519"/>
                <a:gd name="connsiteY1" fmla="*/ 0 h 683111"/>
                <a:gd name="connsiteX2" fmla="*/ 1070208 w 1138519"/>
                <a:gd name="connsiteY2" fmla="*/ 0 h 683111"/>
                <a:gd name="connsiteX3" fmla="*/ 1138519 w 1138519"/>
                <a:gd name="connsiteY3" fmla="*/ 68311 h 683111"/>
                <a:gd name="connsiteX4" fmla="*/ 1138519 w 1138519"/>
                <a:gd name="connsiteY4" fmla="*/ 614800 h 683111"/>
                <a:gd name="connsiteX5" fmla="*/ 1070208 w 1138519"/>
                <a:gd name="connsiteY5" fmla="*/ 683111 h 683111"/>
                <a:gd name="connsiteX6" fmla="*/ 68311 w 1138519"/>
                <a:gd name="connsiteY6" fmla="*/ 683111 h 683111"/>
                <a:gd name="connsiteX7" fmla="*/ 0 w 1138519"/>
                <a:gd name="connsiteY7" fmla="*/ 614800 h 683111"/>
                <a:gd name="connsiteX8" fmla="*/ 0 w 1138519"/>
                <a:gd name="connsiteY8" fmla="*/ 68311 h 68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519" h="683111">
                  <a:moveTo>
                    <a:pt x="0" y="68311"/>
                  </a:moveTo>
                  <a:cubicBezTo>
                    <a:pt x="0" y="30584"/>
                    <a:pt x="30584" y="0"/>
                    <a:pt x="68311" y="0"/>
                  </a:cubicBezTo>
                  <a:lnTo>
                    <a:pt x="1070208" y="0"/>
                  </a:lnTo>
                  <a:cubicBezTo>
                    <a:pt x="1107935" y="0"/>
                    <a:pt x="1138519" y="30584"/>
                    <a:pt x="1138519" y="68311"/>
                  </a:cubicBezTo>
                  <a:lnTo>
                    <a:pt x="1138519" y="614800"/>
                  </a:lnTo>
                  <a:cubicBezTo>
                    <a:pt x="1138519" y="652527"/>
                    <a:pt x="1107935" y="683111"/>
                    <a:pt x="1070208" y="683111"/>
                  </a:cubicBezTo>
                  <a:lnTo>
                    <a:pt x="68311" y="683111"/>
                  </a:lnTo>
                  <a:cubicBezTo>
                    <a:pt x="30584" y="683111"/>
                    <a:pt x="0" y="652527"/>
                    <a:pt x="0" y="614800"/>
                  </a:cubicBezTo>
                  <a:lnTo>
                    <a:pt x="0" y="683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538" tIns="69538" rIns="69538" bIns="6953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300" kern="1200" dirty="0" smtClean="0"/>
                <a:t>Training </a:t>
              </a:r>
              <a:r>
                <a:rPr lang="nl-BE" sz="1300" kern="1200" dirty="0" err="1" smtClean="0"/>
                <a:t>Sentences</a:t>
              </a:r>
              <a:endParaRPr lang="nl-BE" sz="13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987824" y="2420890"/>
              <a:ext cx="1138519" cy="683111"/>
            </a:xfrm>
            <a:custGeom>
              <a:avLst/>
              <a:gdLst>
                <a:gd name="connsiteX0" fmla="*/ 0 w 1138519"/>
                <a:gd name="connsiteY0" fmla="*/ 68311 h 683111"/>
                <a:gd name="connsiteX1" fmla="*/ 68311 w 1138519"/>
                <a:gd name="connsiteY1" fmla="*/ 0 h 683111"/>
                <a:gd name="connsiteX2" fmla="*/ 1070208 w 1138519"/>
                <a:gd name="connsiteY2" fmla="*/ 0 h 683111"/>
                <a:gd name="connsiteX3" fmla="*/ 1138519 w 1138519"/>
                <a:gd name="connsiteY3" fmla="*/ 68311 h 683111"/>
                <a:gd name="connsiteX4" fmla="*/ 1138519 w 1138519"/>
                <a:gd name="connsiteY4" fmla="*/ 614800 h 683111"/>
                <a:gd name="connsiteX5" fmla="*/ 1070208 w 1138519"/>
                <a:gd name="connsiteY5" fmla="*/ 683111 h 683111"/>
                <a:gd name="connsiteX6" fmla="*/ 68311 w 1138519"/>
                <a:gd name="connsiteY6" fmla="*/ 683111 h 683111"/>
                <a:gd name="connsiteX7" fmla="*/ 0 w 1138519"/>
                <a:gd name="connsiteY7" fmla="*/ 614800 h 683111"/>
                <a:gd name="connsiteX8" fmla="*/ 0 w 1138519"/>
                <a:gd name="connsiteY8" fmla="*/ 68311 h 68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519" h="683111">
                  <a:moveTo>
                    <a:pt x="0" y="68311"/>
                  </a:moveTo>
                  <a:cubicBezTo>
                    <a:pt x="0" y="30584"/>
                    <a:pt x="30584" y="0"/>
                    <a:pt x="68311" y="0"/>
                  </a:cubicBezTo>
                  <a:lnTo>
                    <a:pt x="1070208" y="0"/>
                  </a:lnTo>
                  <a:cubicBezTo>
                    <a:pt x="1107935" y="0"/>
                    <a:pt x="1138519" y="30584"/>
                    <a:pt x="1138519" y="68311"/>
                  </a:cubicBezTo>
                  <a:lnTo>
                    <a:pt x="1138519" y="614800"/>
                  </a:lnTo>
                  <a:cubicBezTo>
                    <a:pt x="1138519" y="652527"/>
                    <a:pt x="1107935" y="683111"/>
                    <a:pt x="1070208" y="683111"/>
                  </a:cubicBezTo>
                  <a:lnTo>
                    <a:pt x="68311" y="683111"/>
                  </a:lnTo>
                  <a:cubicBezTo>
                    <a:pt x="30584" y="683111"/>
                    <a:pt x="0" y="652527"/>
                    <a:pt x="0" y="614800"/>
                  </a:cubicBezTo>
                  <a:lnTo>
                    <a:pt x="0" y="683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538" tIns="69538" rIns="69538" bIns="6953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300" kern="1200" dirty="0" err="1" smtClean="0"/>
                <a:t>Parser</a:t>
              </a:r>
              <a:endParaRPr lang="nl-BE" sz="13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499992" y="2420889"/>
              <a:ext cx="1138519" cy="683111"/>
            </a:xfrm>
            <a:custGeom>
              <a:avLst/>
              <a:gdLst>
                <a:gd name="connsiteX0" fmla="*/ 0 w 1138519"/>
                <a:gd name="connsiteY0" fmla="*/ 68311 h 683111"/>
                <a:gd name="connsiteX1" fmla="*/ 68311 w 1138519"/>
                <a:gd name="connsiteY1" fmla="*/ 0 h 683111"/>
                <a:gd name="connsiteX2" fmla="*/ 1070208 w 1138519"/>
                <a:gd name="connsiteY2" fmla="*/ 0 h 683111"/>
                <a:gd name="connsiteX3" fmla="*/ 1138519 w 1138519"/>
                <a:gd name="connsiteY3" fmla="*/ 68311 h 683111"/>
                <a:gd name="connsiteX4" fmla="*/ 1138519 w 1138519"/>
                <a:gd name="connsiteY4" fmla="*/ 614800 h 683111"/>
                <a:gd name="connsiteX5" fmla="*/ 1070208 w 1138519"/>
                <a:gd name="connsiteY5" fmla="*/ 683111 h 683111"/>
                <a:gd name="connsiteX6" fmla="*/ 68311 w 1138519"/>
                <a:gd name="connsiteY6" fmla="*/ 683111 h 683111"/>
                <a:gd name="connsiteX7" fmla="*/ 0 w 1138519"/>
                <a:gd name="connsiteY7" fmla="*/ 614800 h 683111"/>
                <a:gd name="connsiteX8" fmla="*/ 0 w 1138519"/>
                <a:gd name="connsiteY8" fmla="*/ 68311 h 68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519" h="683111">
                  <a:moveTo>
                    <a:pt x="0" y="68311"/>
                  </a:moveTo>
                  <a:cubicBezTo>
                    <a:pt x="0" y="30584"/>
                    <a:pt x="30584" y="0"/>
                    <a:pt x="68311" y="0"/>
                  </a:cubicBezTo>
                  <a:lnTo>
                    <a:pt x="1070208" y="0"/>
                  </a:lnTo>
                  <a:cubicBezTo>
                    <a:pt x="1107935" y="0"/>
                    <a:pt x="1138519" y="30584"/>
                    <a:pt x="1138519" y="68311"/>
                  </a:cubicBezTo>
                  <a:lnTo>
                    <a:pt x="1138519" y="614800"/>
                  </a:lnTo>
                  <a:cubicBezTo>
                    <a:pt x="1138519" y="652527"/>
                    <a:pt x="1107935" y="683111"/>
                    <a:pt x="1070208" y="683111"/>
                  </a:cubicBezTo>
                  <a:lnTo>
                    <a:pt x="68311" y="683111"/>
                  </a:lnTo>
                  <a:cubicBezTo>
                    <a:pt x="30584" y="683111"/>
                    <a:pt x="0" y="652527"/>
                    <a:pt x="0" y="614800"/>
                  </a:cubicBezTo>
                  <a:lnTo>
                    <a:pt x="0" y="683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538" tIns="69538" rIns="69538" bIns="6953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300" kern="1200" dirty="0" smtClean="0"/>
                <a:t>Feature </a:t>
              </a:r>
              <a:r>
                <a:rPr lang="nl-BE" sz="1300" kern="1200" dirty="0" err="1" smtClean="0"/>
                <a:t>Extraction</a:t>
              </a:r>
              <a:endParaRPr lang="nl-BE" sz="13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012160" y="2420888"/>
              <a:ext cx="1138519" cy="683111"/>
            </a:xfrm>
            <a:custGeom>
              <a:avLst/>
              <a:gdLst>
                <a:gd name="connsiteX0" fmla="*/ 0 w 1138519"/>
                <a:gd name="connsiteY0" fmla="*/ 68311 h 683111"/>
                <a:gd name="connsiteX1" fmla="*/ 68311 w 1138519"/>
                <a:gd name="connsiteY1" fmla="*/ 0 h 683111"/>
                <a:gd name="connsiteX2" fmla="*/ 1070208 w 1138519"/>
                <a:gd name="connsiteY2" fmla="*/ 0 h 683111"/>
                <a:gd name="connsiteX3" fmla="*/ 1138519 w 1138519"/>
                <a:gd name="connsiteY3" fmla="*/ 68311 h 683111"/>
                <a:gd name="connsiteX4" fmla="*/ 1138519 w 1138519"/>
                <a:gd name="connsiteY4" fmla="*/ 614800 h 683111"/>
                <a:gd name="connsiteX5" fmla="*/ 1070208 w 1138519"/>
                <a:gd name="connsiteY5" fmla="*/ 683111 h 683111"/>
                <a:gd name="connsiteX6" fmla="*/ 68311 w 1138519"/>
                <a:gd name="connsiteY6" fmla="*/ 683111 h 683111"/>
                <a:gd name="connsiteX7" fmla="*/ 0 w 1138519"/>
                <a:gd name="connsiteY7" fmla="*/ 614800 h 683111"/>
                <a:gd name="connsiteX8" fmla="*/ 0 w 1138519"/>
                <a:gd name="connsiteY8" fmla="*/ 68311 h 68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519" h="683111">
                  <a:moveTo>
                    <a:pt x="0" y="68311"/>
                  </a:moveTo>
                  <a:cubicBezTo>
                    <a:pt x="0" y="30584"/>
                    <a:pt x="30584" y="0"/>
                    <a:pt x="68311" y="0"/>
                  </a:cubicBezTo>
                  <a:lnTo>
                    <a:pt x="1070208" y="0"/>
                  </a:lnTo>
                  <a:cubicBezTo>
                    <a:pt x="1107935" y="0"/>
                    <a:pt x="1138519" y="30584"/>
                    <a:pt x="1138519" y="68311"/>
                  </a:cubicBezTo>
                  <a:lnTo>
                    <a:pt x="1138519" y="614800"/>
                  </a:lnTo>
                  <a:cubicBezTo>
                    <a:pt x="1138519" y="652527"/>
                    <a:pt x="1107935" y="683111"/>
                    <a:pt x="1070208" y="683111"/>
                  </a:cubicBezTo>
                  <a:lnTo>
                    <a:pt x="68311" y="683111"/>
                  </a:lnTo>
                  <a:cubicBezTo>
                    <a:pt x="30584" y="683111"/>
                    <a:pt x="0" y="652527"/>
                    <a:pt x="0" y="614800"/>
                  </a:cubicBezTo>
                  <a:lnTo>
                    <a:pt x="0" y="683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538" tIns="69538" rIns="69538" bIns="6953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300" kern="1200" dirty="0" smtClean="0"/>
                <a:t>Training </a:t>
              </a:r>
              <a:r>
                <a:rPr lang="nl-BE" sz="1300" kern="1200" dirty="0" err="1" smtClean="0"/>
                <a:t>Vectors</a:t>
              </a:r>
              <a:r>
                <a:rPr lang="nl-BE" sz="1300" dirty="0"/>
                <a:t/>
              </a:r>
              <a:br>
                <a:rPr lang="nl-BE" sz="1300" dirty="0"/>
              </a:br>
              <a:r>
                <a:rPr lang="nl-BE" sz="1300" kern="1200" dirty="0" smtClean="0"/>
                <a:t>(</a:t>
              </a:r>
              <a:r>
                <a:rPr lang="nl-BE" sz="1300" kern="1200" dirty="0" err="1" smtClean="0"/>
                <a:t>with</a:t>
              </a:r>
              <a:r>
                <a:rPr lang="nl-BE" sz="1300" kern="1200" dirty="0" smtClean="0"/>
                <a:t> </a:t>
              </a:r>
              <a:r>
                <a:rPr lang="nl-BE" sz="1300" kern="1200" dirty="0" err="1" smtClean="0"/>
                <a:t>position</a:t>
              </a:r>
              <a:r>
                <a:rPr lang="nl-BE" sz="1300" kern="1200" dirty="0" smtClean="0"/>
                <a:t>)</a:t>
              </a:r>
              <a:endParaRPr lang="nl-BE" sz="1300" kern="12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699792" y="2621270"/>
              <a:ext cx="241366" cy="282352"/>
            </a:xfrm>
            <a:custGeom>
              <a:avLst/>
              <a:gdLst>
                <a:gd name="connsiteX0" fmla="*/ 0 w 241366"/>
                <a:gd name="connsiteY0" fmla="*/ 56470 h 282352"/>
                <a:gd name="connsiteX1" fmla="*/ 120683 w 241366"/>
                <a:gd name="connsiteY1" fmla="*/ 56470 h 282352"/>
                <a:gd name="connsiteX2" fmla="*/ 120683 w 241366"/>
                <a:gd name="connsiteY2" fmla="*/ 0 h 282352"/>
                <a:gd name="connsiteX3" fmla="*/ 241366 w 241366"/>
                <a:gd name="connsiteY3" fmla="*/ 141176 h 282352"/>
                <a:gd name="connsiteX4" fmla="*/ 120683 w 241366"/>
                <a:gd name="connsiteY4" fmla="*/ 282352 h 282352"/>
                <a:gd name="connsiteX5" fmla="*/ 120683 w 241366"/>
                <a:gd name="connsiteY5" fmla="*/ 225882 h 282352"/>
                <a:gd name="connsiteX6" fmla="*/ 0 w 241366"/>
                <a:gd name="connsiteY6" fmla="*/ 225882 h 282352"/>
                <a:gd name="connsiteX7" fmla="*/ 0 w 241366"/>
                <a:gd name="connsiteY7" fmla="*/ 56470 h 28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366" h="282352">
                  <a:moveTo>
                    <a:pt x="0" y="56470"/>
                  </a:moveTo>
                  <a:lnTo>
                    <a:pt x="120683" y="56470"/>
                  </a:lnTo>
                  <a:lnTo>
                    <a:pt x="120683" y="0"/>
                  </a:lnTo>
                  <a:lnTo>
                    <a:pt x="241366" y="141176"/>
                  </a:lnTo>
                  <a:lnTo>
                    <a:pt x="120683" y="282352"/>
                  </a:lnTo>
                  <a:lnTo>
                    <a:pt x="120683" y="225882"/>
                  </a:lnTo>
                  <a:lnTo>
                    <a:pt x="0" y="225882"/>
                  </a:lnTo>
                  <a:lnTo>
                    <a:pt x="0" y="56470"/>
                  </a:lnTo>
                  <a:close/>
                </a:path>
              </a:pathLst>
            </a:cu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6470" rIns="72410" bIns="564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BE" sz="1100" kern="120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188047" y="2621267"/>
              <a:ext cx="241366" cy="282352"/>
            </a:xfrm>
            <a:custGeom>
              <a:avLst/>
              <a:gdLst>
                <a:gd name="connsiteX0" fmla="*/ 0 w 241366"/>
                <a:gd name="connsiteY0" fmla="*/ 56470 h 282352"/>
                <a:gd name="connsiteX1" fmla="*/ 120683 w 241366"/>
                <a:gd name="connsiteY1" fmla="*/ 56470 h 282352"/>
                <a:gd name="connsiteX2" fmla="*/ 120683 w 241366"/>
                <a:gd name="connsiteY2" fmla="*/ 0 h 282352"/>
                <a:gd name="connsiteX3" fmla="*/ 241366 w 241366"/>
                <a:gd name="connsiteY3" fmla="*/ 141176 h 282352"/>
                <a:gd name="connsiteX4" fmla="*/ 120683 w 241366"/>
                <a:gd name="connsiteY4" fmla="*/ 282352 h 282352"/>
                <a:gd name="connsiteX5" fmla="*/ 120683 w 241366"/>
                <a:gd name="connsiteY5" fmla="*/ 225882 h 282352"/>
                <a:gd name="connsiteX6" fmla="*/ 0 w 241366"/>
                <a:gd name="connsiteY6" fmla="*/ 225882 h 282352"/>
                <a:gd name="connsiteX7" fmla="*/ 0 w 241366"/>
                <a:gd name="connsiteY7" fmla="*/ 56470 h 28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366" h="282352">
                  <a:moveTo>
                    <a:pt x="0" y="56470"/>
                  </a:moveTo>
                  <a:lnTo>
                    <a:pt x="120683" y="56470"/>
                  </a:lnTo>
                  <a:lnTo>
                    <a:pt x="120683" y="0"/>
                  </a:lnTo>
                  <a:lnTo>
                    <a:pt x="241366" y="141176"/>
                  </a:lnTo>
                  <a:lnTo>
                    <a:pt x="120683" y="282352"/>
                  </a:lnTo>
                  <a:lnTo>
                    <a:pt x="120683" y="225882"/>
                  </a:lnTo>
                  <a:lnTo>
                    <a:pt x="0" y="225882"/>
                  </a:lnTo>
                  <a:lnTo>
                    <a:pt x="0" y="56470"/>
                  </a:lnTo>
                  <a:close/>
                </a:path>
              </a:pathLst>
            </a:cu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6470" rIns="72410" bIns="564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BE" sz="1100" kern="120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698786" y="2621891"/>
              <a:ext cx="241366" cy="282352"/>
            </a:xfrm>
            <a:custGeom>
              <a:avLst/>
              <a:gdLst>
                <a:gd name="connsiteX0" fmla="*/ 0 w 241366"/>
                <a:gd name="connsiteY0" fmla="*/ 56470 h 282352"/>
                <a:gd name="connsiteX1" fmla="*/ 120683 w 241366"/>
                <a:gd name="connsiteY1" fmla="*/ 56470 h 282352"/>
                <a:gd name="connsiteX2" fmla="*/ 120683 w 241366"/>
                <a:gd name="connsiteY2" fmla="*/ 0 h 282352"/>
                <a:gd name="connsiteX3" fmla="*/ 241366 w 241366"/>
                <a:gd name="connsiteY3" fmla="*/ 141176 h 282352"/>
                <a:gd name="connsiteX4" fmla="*/ 120683 w 241366"/>
                <a:gd name="connsiteY4" fmla="*/ 282352 h 282352"/>
                <a:gd name="connsiteX5" fmla="*/ 120683 w 241366"/>
                <a:gd name="connsiteY5" fmla="*/ 225882 h 282352"/>
                <a:gd name="connsiteX6" fmla="*/ 0 w 241366"/>
                <a:gd name="connsiteY6" fmla="*/ 225882 h 282352"/>
                <a:gd name="connsiteX7" fmla="*/ 0 w 241366"/>
                <a:gd name="connsiteY7" fmla="*/ 56470 h 28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366" h="282352">
                  <a:moveTo>
                    <a:pt x="0" y="56470"/>
                  </a:moveTo>
                  <a:lnTo>
                    <a:pt x="120683" y="56470"/>
                  </a:lnTo>
                  <a:lnTo>
                    <a:pt x="120683" y="0"/>
                  </a:lnTo>
                  <a:lnTo>
                    <a:pt x="241366" y="141176"/>
                  </a:lnTo>
                  <a:lnTo>
                    <a:pt x="120683" y="282352"/>
                  </a:lnTo>
                  <a:lnTo>
                    <a:pt x="120683" y="225882"/>
                  </a:lnTo>
                  <a:lnTo>
                    <a:pt x="0" y="225882"/>
                  </a:lnTo>
                  <a:lnTo>
                    <a:pt x="0" y="56470"/>
                  </a:lnTo>
                  <a:close/>
                </a:path>
              </a:pathLst>
            </a:cu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6470" rIns="72410" bIns="564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BE" sz="1100" kern="120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537937" y="2441851"/>
              <a:ext cx="1138519" cy="683111"/>
            </a:xfrm>
            <a:custGeom>
              <a:avLst/>
              <a:gdLst>
                <a:gd name="connsiteX0" fmla="*/ 0 w 1138519"/>
                <a:gd name="connsiteY0" fmla="*/ 68311 h 683111"/>
                <a:gd name="connsiteX1" fmla="*/ 68311 w 1138519"/>
                <a:gd name="connsiteY1" fmla="*/ 0 h 683111"/>
                <a:gd name="connsiteX2" fmla="*/ 1070208 w 1138519"/>
                <a:gd name="connsiteY2" fmla="*/ 0 h 683111"/>
                <a:gd name="connsiteX3" fmla="*/ 1138519 w 1138519"/>
                <a:gd name="connsiteY3" fmla="*/ 68311 h 683111"/>
                <a:gd name="connsiteX4" fmla="*/ 1138519 w 1138519"/>
                <a:gd name="connsiteY4" fmla="*/ 614800 h 683111"/>
                <a:gd name="connsiteX5" fmla="*/ 1070208 w 1138519"/>
                <a:gd name="connsiteY5" fmla="*/ 683111 h 683111"/>
                <a:gd name="connsiteX6" fmla="*/ 68311 w 1138519"/>
                <a:gd name="connsiteY6" fmla="*/ 683111 h 683111"/>
                <a:gd name="connsiteX7" fmla="*/ 0 w 1138519"/>
                <a:gd name="connsiteY7" fmla="*/ 614800 h 683111"/>
                <a:gd name="connsiteX8" fmla="*/ 0 w 1138519"/>
                <a:gd name="connsiteY8" fmla="*/ 68311 h 68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519" h="683111">
                  <a:moveTo>
                    <a:pt x="0" y="68311"/>
                  </a:moveTo>
                  <a:cubicBezTo>
                    <a:pt x="0" y="30584"/>
                    <a:pt x="30584" y="0"/>
                    <a:pt x="68311" y="0"/>
                  </a:cubicBezTo>
                  <a:lnTo>
                    <a:pt x="1070208" y="0"/>
                  </a:lnTo>
                  <a:cubicBezTo>
                    <a:pt x="1107935" y="0"/>
                    <a:pt x="1138519" y="30584"/>
                    <a:pt x="1138519" y="68311"/>
                  </a:cubicBezTo>
                  <a:lnTo>
                    <a:pt x="1138519" y="614800"/>
                  </a:lnTo>
                  <a:cubicBezTo>
                    <a:pt x="1138519" y="652527"/>
                    <a:pt x="1107935" y="683111"/>
                    <a:pt x="1070208" y="683111"/>
                  </a:cubicBezTo>
                  <a:lnTo>
                    <a:pt x="68311" y="683111"/>
                  </a:lnTo>
                  <a:cubicBezTo>
                    <a:pt x="30584" y="683111"/>
                    <a:pt x="0" y="652527"/>
                    <a:pt x="0" y="614800"/>
                  </a:cubicBezTo>
                  <a:lnTo>
                    <a:pt x="0" y="68311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69538" tIns="69538" rIns="69538" bIns="6953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300" kern="1200" dirty="0" smtClean="0"/>
                <a:t>Machine </a:t>
              </a:r>
              <a:r>
                <a:rPr lang="nl-BE" sz="1300" kern="1200" dirty="0" err="1" smtClean="0"/>
                <a:t>Learner</a:t>
              </a:r>
              <a:endParaRPr lang="nl-BE" sz="1300" kern="1200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97177" y="4762113"/>
              <a:ext cx="1138519" cy="683111"/>
            </a:xfrm>
            <a:custGeom>
              <a:avLst/>
              <a:gdLst>
                <a:gd name="connsiteX0" fmla="*/ 0 w 1138519"/>
                <a:gd name="connsiteY0" fmla="*/ 68311 h 683111"/>
                <a:gd name="connsiteX1" fmla="*/ 68311 w 1138519"/>
                <a:gd name="connsiteY1" fmla="*/ 0 h 683111"/>
                <a:gd name="connsiteX2" fmla="*/ 1070208 w 1138519"/>
                <a:gd name="connsiteY2" fmla="*/ 0 h 683111"/>
                <a:gd name="connsiteX3" fmla="*/ 1138519 w 1138519"/>
                <a:gd name="connsiteY3" fmla="*/ 68311 h 683111"/>
                <a:gd name="connsiteX4" fmla="*/ 1138519 w 1138519"/>
                <a:gd name="connsiteY4" fmla="*/ 614800 h 683111"/>
                <a:gd name="connsiteX5" fmla="*/ 1070208 w 1138519"/>
                <a:gd name="connsiteY5" fmla="*/ 683111 h 683111"/>
                <a:gd name="connsiteX6" fmla="*/ 68311 w 1138519"/>
                <a:gd name="connsiteY6" fmla="*/ 683111 h 683111"/>
                <a:gd name="connsiteX7" fmla="*/ 0 w 1138519"/>
                <a:gd name="connsiteY7" fmla="*/ 614800 h 683111"/>
                <a:gd name="connsiteX8" fmla="*/ 0 w 1138519"/>
                <a:gd name="connsiteY8" fmla="*/ 68311 h 68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519" h="683111">
                  <a:moveTo>
                    <a:pt x="0" y="68311"/>
                  </a:moveTo>
                  <a:cubicBezTo>
                    <a:pt x="0" y="30584"/>
                    <a:pt x="30584" y="0"/>
                    <a:pt x="68311" y="0"/>
                  </a:cubicBezTo>
                  <a:lnTo>
                    <a:pt x="1070208" y="0"/>
                  </a:lnTo>
                  <a:cubicBezTo>
                    <a:pt x="1107935" y="0"/>
                    <a:pt x="1138519" y="30584"/>
                    <a:pt x="1138519" y="68311"/>
                  </a:cubicBezTo>
                  <a:lnTo>
                    <a:pt x="1138519" y="614800"/>
                  </a:lnTo>
                  <a:cubicBezTo>
                    <a:pt x="1138519" y="652527"/>
                    <a:pt x="1107935" y="683111"/>
                    <a:pt x="1070208" y="683111"/>
                  </a:cubicBezTo>
                  <a:lnTo>
                    <a:pt x="68311" y="683111"/>
                  </a:lnTo>
                  <a:cubicBezTo>
                    <a:pt x="30584" y="683111"/>
                    <a:pt x="0" y="652527"/>
                    <a:pt x="0" y="614800"/>
                  </a:cubicBezTo>
                  <a:lnTo>
                    <a:pt x="0" y="683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538" tIns="69538" rIns="69538" bIns="6953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300" kern="1200" dirty="0" smtClean="0"/>
                <a:t>Test </a:t>
              </a:r>
              <a:r>
                <a:rPr lang="nl-BE" sz="1300" kern="1200" dirty="0" err="1" smtClean="0"/>
                <a:t>Sentence</a:t>
              </a:r>
              <a:endParaRPr lang="nl-BE" sz="1300" kern="1200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209345" y="4762112"/>
              <a:ext cx="1138519" cy="683111"/>
            </a:xfrm>
            <a:custGeom>
              <a:avLst/>
              <a:gdLst>
                <a:gd name="connsiteX0" fmla="*/ 0 w 1138519"/>
                <a:gd name="connsiteY0" fmla="*/ 68311 h 683111"/>
                <a:gd name="connsiteX1" fmla="*/ 68311 w 1138519"/>
                <a:gd name="connsiteY1" fmla="*/ 0 h 683111"/>
                <a:gd name="connsiteX2" fmla="*/ 1070208 w 1138519"/>
                <a:gd name="connsiteY2" fmla="*/ 0 h 683111"/>
                <a:gd name="connsiteX3" fmla="*/ 1138519 w 1138519"/>
                <a:gd name="connsiteY3" fmla="*/ 68311 h 683111"/>
                <a:gd name="connsiteX4" fmla="*/ 1138519 w 1138519"/>
                <a:gd name="connsiteY4" fmla="*/ 614800 h 683111"/>
                <a:gd name="connsiteX5" fmla="*/ 1070208 w 1138519"/>
                <a:gd name="connsiteY5" fmla="*/ 683111 h 683111"/>
                <a:gd name="connsiteX6" fmla="*/ 68311 w 1138519"/>
                <a:gd name="connsiteY6" fmla="*/ 683111 h 683111"/>
                <a:gd name="connsiteX7" fmla="*/ 0 w 1138519"/>
                <a:gd name="connsiteY7" fmla="*/ 614800 h 683111"/>
                <a:gd name="connsiteX8" fmla="*/ 0 w 1138519"/>
                <a:gd name="connsiteY8" fmla="*/ 68311 h 68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519" h="683111">
                  <a:moveTo>
                    <a:pt x="0" y="68311"/>
                  </a:moveTo>
                  <a:cubicBezTo>
                    <a:pt x="0" y="30584"/>
                    <a:pt x="30584" y="0"/>
                    <a:pt x="68311" y="0"/>
                  </a:cubicBezTo>
                  <a:lnTo>
                    <a:pt x="1070208" y="0"/>
                  </a:lnTo>
                  <a:cubicBezTo>
                    <a:pt x="1107935" y="0"/>
                    <a:pt x="1138519" y="30584"/>
                    <a:pt x="1138519" y="68311"/>
                  </a:cubicBezTo>
                  <a:lnTo>
                    <a:pt x="1138519" y="614800"/>
                  </a:lnTo>
                  <a:cubicBezTo>
                    <a:pt x="1138519" y="652527"/>
                    <a:pt x="1107935" y="683111"/>
                    <a:pt x="1070208" y="683111"/>
                  </a:cubicBezTo>
                  <a:lnTo>
                    <a:pt x="68311" y="683111"/>
                  </a:lnTo>
                  <a:cubicBezTo>
                    <a:pt x="30584" y="683111"/>
                    <a:pt x="0" y="652527"/>
                    <a:pt x="0" y="614800"/>
                  </a:cubicBezTo>
                  <a:lnTo>
                    <a:pt x="0" y="683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538" tIns="69538" rIns="69538" bIns="6953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300" kern="1200" dirty="0" err="1" smtClean="0"/>
                <a:t>Parser</a:t>
              </a:r>
              <a:endParaRPr lang="nl-BE" sz="1300" kern="1200" dirty="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721513" y="4762111"/>
              <a:ext cx="1138519" cy="683111"/>
            </a:xfrm>
            <a:custGeom>
              <a:avLst/>
              <a:gdLst>
                <a:gd name="connsiteX0" fmla="*/ 0 w 1138519"/>
                <a:gd name="connsiteY0" fmla="*/ 68311 h 683111"/>
                <a:gd name="connsiteX1" fmla="*/ 68311 w 1138519"/>
                <a:gd name="connsiteY1" fmla="*/ 0 h 683111"/>
                <a:gd name="connsiteX2" fmla="*/ 1070208 w 1138519"/>
                <a:gd name="connsiteY2" fmla="*/ 0 h 683111"/>
                <a:gd name="connsiteX3" fmla="*/ 1138519 w 1138519"/>
                <a:gd name="connsiteY3" fmla="*/ 68311 h 683111"/>
                <a:gd name="connsiteX4" fmla="*/ 1138519 w 1138519"/>
                <a:gd name="connsiteY4" fmla="*/ 614800 h 683111"/>
                <a:gd name="connsiteX5" fmla="*/ 1070208 w 1138519"/>
                <a:gd name="connsiteY5" fmla="*/ 683111 h 683111"/>
                <a:gd name="connsiteX6" fmla="*/ 68311 w 1138519"/>
                <a:gd name="connsiteY6" fmla="*/ 683111 h 683111"/>
                <a:gd name="connsiteX7" fmla="*/ 0 w 1138519"/>
                <a:gd name="connsiteY7" fmla="*/ 614800 h 683111"/>
                <a:gd name="connsiteX8" fmla="*/ 0 w 1138519"/>
                <a:gd name="connsiteY8" fmla="*/ 68311 h 68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519" h="683111">
                  <a:moveTo>
                    <a:pt x="0" y="68311"/>
                  </a:moveTo>
                  <a:cubicBezTo>
                    <a:pt x="0" y="30584"/>
                    <a:pt x="30584" y="0"/>
                    <a:pt x="68311" y="0"/>
                  </a:cubicBezTo>
                  <a:lnTo>
                    <a:pt x="1070208" y="0"/>
                  </a:lnTo>
                  <a:cubicBezTo>
                    <a:pt x="1107935" y="0"/>
                    <a:pt x="1138519" y="30584"/>
                    <a:pt x="1138519" y="68311"/>
                  </a:cubicBezTo>
                  <a:lnTo>
                    <a:pt x="1138519" y="614800"/>
                  </a:lnTo>
                  <a:cubicBezTo>
                    <a:pt x="1138519" y="652527"/>
                    <a:pt x="1107935" y="683111"/>
                    <a:pt x="1070208" y="683111"/>
                  </a:cubicBezTo>
                  <a:lnTo>
                    <a:pt x="68311" y="683111"/>
                  </a:lnTo>
                  <a:cubicBezTo>
                    <a:pt x="30584" y="683111"/>
                    <a:pt x="0" y="652527"/>
                    <a:pt x="0" y="614800"/>
                  </a:cubicBezTo>
                  <a:lnTo>
                    <a:pt x="0" y="683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538" tIns="69538" rIns="69538" bIns="6953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300" kern="1200" dirty="0" smtClean="0"/>
                <a:t>Feature </a:t>
              </a:r>
              <a:r>
                <a:rPr lang="nl-BE" sz="1300" kern="1200" dirty="0" err="1" smtClean="0"/>
                <a:t>Extraction</a:t>
              </a:r>
              <a:endParaRPr lang="nl-BE" sz="1300" kern="1200" dirty="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233681" y="4762110"/>
              <a:ext cx="1138519" cy="683111"/>
            </a:xfrm>
            <a:custGeom>
              <a:avLst/>
              <a:gdLst>
                <a:gd name="connsiteX0" fmla="*/ 0 w 1138519"/>
                <a:gd name="connsiteY0" fmla="*/ 68311 h 683111"/>
                <a:gd name="connsiteX1" fmla="*/ 68311 w 1138519"/>
                <a:gd name="connsiteY1" fmla="*/ 0 h 683111"/>
                <a:gd name="connsiteX2" fmla="*/ 1070208 w 1138519"/>
                <a:gd name="connsiteY2" fmla="*/ 0 h 683111"/>
                <a:gd name="connsiteX3" fmla="*/ 1138519 w 1138519"/>
                <a:gd name="connsiteY3" fmla="*/ 68311 h 683111"/>
                <a:gd name="connsiteX4" fmla="*/ 1138519 w 1138519"/>
                <a:gd name="connsiteY4" fmla="*/ 614800 h 683111"/>
                <a:gd name="connsiteX5" fmla="*/ 1070208 w 1138519"/>
                <a:gd name="connsiteY5" fmla="*/ 683111 h 683111"/>
                <a:gd name="connsiteX6" fmla="*/ 68311 w 1138519"/>
                <a:gd name="connsiteY6" fmla="*/ 683111 h 683111"/>
                <a:gd name="connsiteX7" fmla="*/ 0 w 1138519"/>
                <a:gd name="connsiteY7" fmla="*/ 614800 h 683111"/>
                <a:gd name="connsiteX8" fmla="*/ 0 w 1138519"/>
                <a:gd name="connsiteY8" fmla="*/ 68311 h 68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519" h="683111">
                  <a:moveTo>
                    <a:pt x="0" y="68311"/>
                  </a:moveTo>
                  <a:cubicBezTo>
                    <a:pt x="0" y="30584"/>
                    <a:pt x="30584" y="0"/>
                    <a:pt x="68311" y="0"/>
                  </a:cubicBezTo>
                  <a:lnTo>
                    <a:pt x="1070208" y="0"/>
                  </a:lnTo>
                  <a:cubicBezTo>
                    <a:pt x="1107935" y="0"/>
                    <a:pt x="1138519" y="30584"/>
                    <a:pt x="1138519" y="68311"/>
                  </a:cubicBezTo>
                  <a:lnTo>
                    <a:pt x="1138519" y="614800"/>
                  </a:lnTo>
                  <a:cubicBezTo>
                    <a:pt x="1138519" y="652527"/>
                    <a:pt x="1107935" y="683111"/>
                    <a:pt x="1070208" y="683111"/>
                  </a:cubicBezTo>
                  <a:lnTo>
                    <a:pt x="68311" y="683111"/>
                  </a:lnTo>
                  <a:cubicBezTo>
                    <a:pt x="30584" y="683111"/>
                    <a:pt x="0" y="652527"/>
                    <a:pt x="0" y="614800"/>
                  </a:cubicBezTo>
                  <a:lnTo>
                    <a:pt x="0" y="683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538" tIns="69538" rIns="69538" bIns="6953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300" kern="1200" dirty="0" smtClean="0"/>
                <a:t>Test Vector</a:t>
              </a:r>
              <a:br>
                <a:rPr lang="nl-BE" sz="1300" kern="1200" dirty="0" smtClean="0"/>
              </a:br>
              <a:r>
                <a:rPr lang="nl-BE" sz="1300" kern="1200" dirty="0" smtClean="0"/>
                <a:t>(no </a:t>
              </a:r>
              <a:r>
                <a:rPr lang="nl-BE" sz="1300" kern="1200" dirty="0" err="1" smtClean="0"/>
                <a:t>position</a:t>
              </a:r>
              <a:r>
                <a:rPr lang="nl-BE" sz="1300" kern="1200" dirty="0" smtClean="0"/>
                <a:t>)</a:t>
              </a:r>
              <a:endParaRPr lang="nl-BE" sz="1300" kern="1200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921313" y="4962492"/>
              <a:ext cx="241366" cy="282352"/>
            </a:xfrm>
            <a:custGeom>
              <a:avLst/>
              <a:gdLst>
                <a:gd name="connsiteX0" fmla="*/ 0 w 241366"/>
                <a:gd name="connsiteY0" fmla="*/ 56470 h 282352"/>
                <a:gd name="connsiteX1" fmla="*/ 120683 w 241366"/>
                <a:gd name="connsiteY1" fmla="*/ 56470 h 282352"/>
                <a:gd name="connsiteX2" fmla="*/ 120683 w 241366"/>
                <a:gd name="connsiteY2" fmla="*/ 0 h 282352"/>
                <a:gd name="connsiteX3" fmla="*/ 241366 w 241366"/>
                <a:gd name="connsiteY3" fmla="*/ 141176 h 282352"/>
                <a:gd name="connsiteX4" fmla="*/ 120683 w 241366"/>
                <a:gd name="connsiteY4" fmla="*/ 282352 h 282352"/>
                <a:gd name="connsiteX5" fmla="*/ 120683 w 241366"/>
                <a:gd name="connsiteY5" fmla="*/ 225882 h 282352"/>
                <a:gd name="connsiteX6" fmla="*/ 0 w 241366"/>
                <a:gd name="connsiteY6" fmla="*/ 225882 h 282352"/>
                <a:gd name="connsiteX7" fmla="*/ 0 w 241366"/>
                <a:gd name="connsiteY7" fmla="*/ 56470 h 28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366" h="282352">
                  <a:moveTo>
                    <a:pt x="0" y="56470"/>
                  </a:moveTo>
                  <a:lnTo>
                    <a:pt x="120683" y="56470"/>
                  </a:lnTo>
                  <a:lnTo>
                    <a:pt x="120683" y="0"/>
                  </a:lnTo>
                  <a:lnTo>
                    <a:pt x="241366" y="141176"/>
                  </a:lnTo>
                  <a:lnTo>
                    <a:pt x="120683" y="282352"/>
                  </a:lnTo>
                  <a:lnTo>
                    <a:pt x="120683" y="225882"/>
                  </a:lnTo>
                  <a:lnTo>
                    <a:pt x="0" y="225882"/>
                  </a:lnTo>
                  <a:lnTo>
                    <a:pt x="0" y="56470"/>
                  </a:lnTo>
                  <a:close/>
                </a:path>
              </a:pathLst>
            </a:cu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6470" rIns="72410" bIns="564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BE" sz="1100" kern="120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409568" y="4962489"/>
              <a:ext cx="241366" cy="282352"/>
            </a:xfrm>
            <a:custGeom>
              <a:avLst/>
              <a:gdLst>
                <a:gd name="connsiteX0" fmla="*/ 0 w 241366"/>
                <a:gd name="connsiteY0" fmla="*/ 56470 h 282352"/>
                <a:gd name="connsiteX1" fmla="*/ 120683 w 241366"/>
                <a:gd name="connsiteY1" fmla="*/ 56470 h 282352"/>
                <a:gd name="connsiteX2" fmla="*/ 120683 w 241366"/>
                <a:gd name="connsiteY2" fmla="*/ 0 h 282352"/>
                <a:gd name="connsiteX3" fmla="*/ 241366 w 241366"/>
                <a:gd name="connsiteY3" fmla="*/ 141176 h 282352"/>
                <a:gd name="connsiteX4" fmla="*/ 120683 w 241366"/>
                <a:gd name="connsiteY4" fmla="*/ 282352 h 282352"/>
                <a:gd name="connsiteX5" fmla="*/ 120683 w 241366"/>
                <a:gd name="connsiteY5" fmla="*/ 225882 h 282352"/>
                <a:gd name="connsiteX6" fmla="*/ 0 w 241366"/>
                <a:gd name="connsiteY6" fmla="*/ 225882 h 282352"/>
                <a:gd name="connsiteX7" fmla="*/ 0 w 241366"/>
                <a:gd name="connsiteY7" fmla="*/ 56470 h 28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366" h="282352">
                  <a:moveTo>
                    <a:pt x="0" y="56470"/>
                  </a:moveTo>
                  <a:lnTo>
                    <a:pt x="120683" y="56470"/>
                  </a:lnTo>
                  <a:lnTo>
                    <a:pt x="120683" y="0"/>
                  </a:lnTo>
                  <a:lnTo>
                    <a:pt x="241366" y="141176"/>
                  </a:lnTo>
                  <a:lnTo>
                    <a:pt x="120683" y="282352"/>
                  </a:lnTo>
                  <a:lnTo>
                    <a:pt x="120683" y="225882"/>
                  </a:lnTo>
                  <a:lnTo>
                    <a:pt x="0" y="225882"/>
                  </a:lnTo>
                  <a:lnTo>
                    <a:pt x="0" y="56470"/>
                  </a:lnTo>
                  <a:close/>
                </a:path>
              </a:pathLst>
            </a:cu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6470" rIns="72410" bIns="564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BE" sz="1100" kern="120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920307" y="4963113"/>
              <a:ext cx="241366" cy="282352"/>
            </a:xfrm>
            <a:custGeom>
              <a:avLst/>
              <a:gdLst>
                <a:gd name="connsiteX0" fmla="*/ 0 w 241366"/>
                <a:gd name="connsiteY0" fmla="*/ 56470 h 282352"/>
                <a:gd name="connsiteX1" fmla="*/ 120683 w 241366"/>
                <a:gd name="connsiteY1" fmla="*/ 56470 h 282352"/>
                <a:gd name="connsiteX2" fmla="*/ 120683 w 241366"/>
                <a:gd name="connsiteY2" fmla="*/ 0 h 282352"/>
                <a:gd name="connsiteX3" fmla="*/ 241366 w 241366"/>
                <a:gd name="connsiteY3" fmla="*/ 141176 h 282352"/>
                <a:gd name="connsiteX4" fmla="*/ 120683 w 241366"/>
                <a:gd name="connsiteY4" fmla="*/ 282352 h 282352"/>
                <a:gd name="connsiteX5" fmla="*/ 120683 w 241366"/>
                <a:gd name="connsiteY5" fmla="*/ 225882 h 282352"/>
                <a:gd name="connsiteX6" fmla="*/ 0 w 241366"/>
                <a:gd name="connsiteY6" fmla="*/ 225882 h 282352"/>
                <a:gd name="connsiteX7" fmla="*/ 0 w 241366"/>
                <a:gd name="connsiteY7" fmla="*/ 56470 h 28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366" h="282352">
                  <a:moveTo>
                    <a:pt x="0" y="56470"/>
                  </a:moveTo>
                  <a:lnTo>
                    <a:pt x="120683" y="56470"/>
                  </a:lnTo>
                  <a:lnTo>
                    <a:pt x="120683" y="0"/>
                  </a:lnTo>
                  <a:lnTo>
                    <a:pt x="241366" y="141176"/>
                  </a:lnTo>
                  <a:lnTo>
                    <a:pt x="120683" y="282352"/>
                  </a:lnTo>
                  <a:lnTo>
                    <a:pt x="120683" y="225882"/>
                  </a:lnTo>
                  <a:lnTo>
                    <a:pt x="0" y="225882"/>
                  </a:lnTo>
                  <a:lnTo>
                    <a:pt x="0" y="56470"/>
                  </a:lnTo>
                  <a:close/>
                </a:path>
              </a:pathLst>
            </a:cu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6470" rIns="72410" bIns="564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BE" sz="1100" kern="120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7465929" y="3537977"/>
              <a:ext cx="1138519" cy="683111"/>
            </a:xfrm>
            <a:custGeom>
              <a:avLst/>
              <a:gdLst>
                <a:gd name="connsiteX0" fmla="*/ 0 w 1138519"/>
                <a:gd name="connsiteY0" fmla="*/ 68311 h 683111"/>
                <a:gd name="connsiteX1" fmla="*/ 68311 w 1138519"/>
                <a:gd name="connsiteY1" fmla="*/ 0 h 683111"/>
                <a:gd name="connsiteX2" fmla="*/ 1070208 w 1138519"/>
                <a:gd name="connsiteY2" fmla="*/ 0 h 683111"/>
                <a:gd name="connsiteX3" fmla="*/ 1138519 w 1138519"/>
                <a:gd name="connsiteY3" fmla="*/ 68311 h 683111"/>
                <a:gd name="connsiteX4" fmla="*/ 1138519 w 1138519"/>
                <a:gd name="connsiteY4" fmla="*/ 614800 h 683111"/>
                <a:gd name="connsiteX5" fmla="*/ 1070208 w 1138519"/>
                <a:gd name="connsiteY5" fmla="*/ 683111 h 683111"/>
                <a:gd name="connsiteX6" fmla="*/ 68311 w 1138519"/>
                <a:gd name="connsiteY6" fmla="*/ 683111 h 683111"/>
                <a:gd name="connsiteX7" fmla="*/ 0 w 1138519"/>
                <a:gd name="connsiteY7" fmla="*/ 614800 h 683111"/>
                <a:gd name="connsiteX8" fmla="*/ 0 w 1138519"/>
                <a:gd name="connsiteY8" fmla="*/ 68311 h 68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519" h="683111">
                  <a:moveTo>
                    <a:pt x="0" y="68311"/>
                  </a:moveTo>
                  <a:cubicBezTo>
                    <a:pt x="0" y="30584"/>
                    <a:pt x="30584" y="0"/>
                    <a:pt x="68311" y="0"/>
                  </a:cubicBezTo>
                  <a:lnTo>
                    <a:pt x="1070208" y="0"/>
                  </a:lnTo>
                  <a:cubicBezTo>
                    <a:pt x="1107935" y="0"/>
                    <a:pt x="1138519" y="30584"/>
                    <a:pt x="1138519" y="68311"/>
                  </a:cubicBezTo>
                  <a:lnTo>
                    <a:pt x="1138519" y="614800"/>
                  </a:lnTo>
                  <a:cubicBezTo>
                    <a:pt x="1138519" y="652527"/>
                    <a:pt x="1107935" y="683111"/>
                    <a:pt x="1070208" y="683111"/>
                  </a:cubicBezTo>
                  <a:lnTo>
                    <a:pt x="68311" y="683111"/>
                  </a:lnTo>
                  <a:cubicBezTo>
                    <a:pt x="30584" y="683111"/>
                    <a:pt x="0" y="652527"/>
                    <a:pt x="0" y="614800"/>
                  </a:cubicBezTo>
                  <a:lnTo>
                    <a:pt x="0" y="68311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9538" tIns="69538" rIns="69538" bIns="6953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300" kern="1200" dirty="0" smtClean="0"/>
                <a:t>Model</a:t>
              </a:r>
              <a:endParaRPr lang="nl-BE" sz="1300" kern="1200" dirty="0"/>
            </a:p>
          </p:txBody>
        </p:sp>
        <p:sp>
          <p:nvSpPr>
            <p:cNvPr id="30" name="Down Arrow 29"/>
            <p:cNvSpPr/>
            <p:nvPr/>
          </p:nvSpPr>
          <p:spPr>
            <a:xfrm>
              <a:off x="7915086" y="3212976"/>
              <a:ext cx="240786" cy="216024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199911" y="2642230"/>
              <a:ext cx="241366" cy="282352"/>
            </a:xfrm>
            <a:custGeom>
              <a:avLst/>
              <a:gdLst>
                <a:gd name="connsiteX0" fmla="*/ 0 w 241366"/>
                <a:gd name="connsiteY0" fmla="*/ 56470 h 282352"/>
                <a:gd name="connsiteX1" fmla="*/ 120683 w 241366"/>
                <a:gd name="connsiteY1" fmla="*/ 56470 h 282352"/>
                <a:gd name="connsiteX2" fmla="*/ 120683 w 241366"/>
                <a:gd name="connsiteY2" fmla="*/ 0 h 282352"/>
                <a:gd name="connsiteX3" fmla="*/ 241366 w 241366"/>
                <a:gd name="connsiteY3" fmla="*/ 141176 h 282352"/>
                <a:gd name="connsiteX4" fmla="*/ 120683 w 241366"/>
                <a:gd name="connsiteY4" fmla="*/ 282352 h 282352"/>
                <a:gd name="connsiteX5" fmla="*/ 120683 w 241366"/>
                <a:gd name="connsiteY5" fmla="*/ 225882 h 282352"/>
                <a:gd name="connsiteX6" fmla="*/ 0 w 241366"/>
                <a:gd name="connsiteY6" fmla="*/ 225882 h 282352"/>
                <a:gd name="connsiteX7" fmla="*/ 0 w 241366"/>
                <a:gd name="connsiteY7" fmla="*/ 56470 h 28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366" h="282352">
                  <a:moveTo>
                    <a:pt x="0" y="56470"/>
                  </a:moveTo>
                  <a:lnTo>
                    <a:pt x="120683" y="56470"/>
                  </a:lnTo>
                  <a:lnTo>
                    <a:pt x="120683" y="0"/>
                  </a:lnTo>
                  <a:lnTo>
                    <a:pt x="241366" y="141176"/>
                  </a:lnTo>
                  <a:lnTo>
                    <a:pt x="120683" y="282352"/>
                  </a:lnTo>
                  <a:lnTo>
                    <a:pt x="120683" y="225882"/>
                  </a:lnTo>
                  <a:lnTo>
                    <a:pt x="0" y="225882"/>
                  </a:lnTo>
                  <a:lnTo>
                    <a:pt x="0" y="5647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0" tIns="56470" rIns="72410" bIns="564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BE" sz="1100" kern="120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475656" y="3879532"/>
              <a:ext cx="13029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b="1" dirty="0" smtClean="0">
                  <a:ln w="12700">
                    <a:solidFill>
                      <a:srgbClr val="00B0F0"/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Training</a:t>
              </a:r>
              <a:endParaRPr lang="en-GB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7" name="Bent-Up Arrow 36"/>
            <p:cNvSpPr/>
            <p:nvPr/>
          </p:nvSpPr>
          <p:spPr>
            <a:xfrm rot="16200000" flipV="1">
              <a:off x="6041637" y="3374180"/>
              <a:ext cx="936104" cy="1621807"/>
            </a:xfrm>
            <a:prstGeom prst="bentUpArrow">
              <a:avLst>
                <a:gd name="adj1" fmla="val 17413"/>
                <a:gd name="adj2" fmla="val 16939"/>
                <a:gd name="adj3" fmla="val 23103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Down Arrow 37"/>
            <p:cNvSpPr/>
            <p:nvPr/>
          </p:nvSpPr>
          <p:spPr>
            <a:xfrm>
              <a:off x="7894719" y="4354443"/>
              <a:ext cx="280937" cy="597385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7502223" y="5103665"/>
              <a:ext cx="1066511" cy="106651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100" b="1" dirty="0" err="1" smtClean="0"/>
                <a:t>Predicted</a:t>
              </a:r>
              <a:r>
                <a:rPr lang="nl-BE" sz="1100" b="1" dirty="0" smtClean="0"/>
                <a:t> </a:t>
              </a:r>
              <a:r>
                <a:rPr lang="nl-BE" sz="1100" b="1" dirty="0" err="1" smtClean="0"/>
                <a:t>Position</a:t>
              </a:r>
              <a:endParaRPr lang="en-GB" sz="11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15913" y="5867980"/>
              <a:ext cx="13029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b="1" dirty="0" err="1" smtClean="0">
                  <a:ln w="12700">
                    <a:solidFill>
                      <a:schemeClr val="accent2"/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Testing</a:t>
              </a:r>
              <a:endParaRPr lang="en-GB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18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Natural Language Processing</a:t>
            </a:r>
            <a:br>
              <a:rPr lang="nl-BE" dirty="0" smtClean="0"/>
            </a:br>
            <a:r>
              <a:rPr lang="nl-BE" sz="1800" dirty="0" err="1" smtClean="0"/>
              <a:t>Leary</a:t>
            </a:r>
            <a:r>
              <a:rPr lang="nl-BE" sz="1800" dirty="0" smtClean="0"/>
              <a:t> </a:t>
            </a:r>
            <a:r>
              <a:rPr lang="nl-BE" sz="1800" dirty="0" err="1" smtClean="0"/>
              <a:t>Classifier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195391"/>
              </p:ext>
            </p:extLst>
          </p:nvPr>
        </p:nvGraphicFramePr>
        <p:xfrm>
          <a:off x="1398389" y="1731586"/>
          <a:ext cx="6485979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9475"/>
                <a:gridCol w="1134126"/>
                <a:gridCol w="1134126"/>
                <a:gridCol w="1134126"/>
                <a:gridCol w="1134126"/>
              </a:tblGrid>
              <a:tr h="370840"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nl-BE" dirty="0" err="1" smtClean="0"/>
                        <a:t>Quadrants</a:t>
                      </a:r>
                      <a:r>
                        <a:rPr lang="nl-BE" dirty="0" smtClean="0"/>
                        <a:t> (+</a:t>
                      </a:r>
                      <a:r>
                        <a:rPr lang="nl-BE" dirty="0" err="1" smtClean="0"/>
                        <a:t>neutral</a:t>
                      </a:r>
                      <a:r>
                        <a:rPr lang="nl-BE" dirty="0" smtClean="0"/>
                        <a:t>)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BE" dirty="0" smtClean="0"/>
                        <a:t>Octants (+</a:t>
                      </a:r>
                      <a:r>
                        <a:rPr lang="nl-BE" dirty="0" err="1" smtClean="0"/>
                        <a:t>neutral</a:t>
                      </a:r>
                      <a:r>
                        <a:rPr lang="nl-BE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Accuracy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F-score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Accuracy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F-score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SVM </a:t>
                      </a:r>
                      <a:r>
                        <a:rPr lang="nl-BE" dirty="0" err="1" smtClean="0"/>
                        <a:t>Classifier</a:t>
                      </a:r>
                      <a:endParaRPr lang="en-GB" dirty="0"/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55.0%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38.0%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42.6%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18.5%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Random</a:t>
                      </a:r>
                      <a:r>
                        <a:rPr lang="nl-BE" baseline="0" dirty="0" smtClean="0"/>
                        <a:t> Baseline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BE" dirty="0" smtClean="0"/>
                        <a:t>24.2%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BE" dirty="0" smtClean="0"/>
                        <a:t>13.0%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03648" y="3234462"/>
            <a:ext cx="648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 err="1" smtClean="0"/>
              <a:t>Classifier</a:t>
            </a:r>
            <a:r>
              <a:rPr lang="nl-BE" sz="1600" dirty="0" smtClean="0"/>
              <a:t> Performance</a:t>
            </a:r>
            <a:endParaRPr lang="en-GB" sz="1600" dirty="0"/>
          </a:p>
        </p:txBody>
      </p:sp>
      <p:grpSp>
        <p:nvGrpSpPr>
          <p:cNvPr id="8" name="Group 7"/>
          <p:cNvGrpSpPr/>
          <p:nvPr/>
        </p:nvGrpSpPr>
        <p:grpSpPr>
          <a:xfrm>
            <a:off x="6406958" y="5157192"/>
            <a:ext cx="2630058" cy="1515162"/>
            <a:chOff x="6406958" y="5157192"/>
            <a:chExt cx="2630058" cy="151516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6958" y="5157192"/>
              <a:ext cx="2622807" cy="64770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1539" y="5949280"/>
              <a:ext cx="1865477" cy="723074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971600" y="3645024"/>
            <a:ext cx="7200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BE" dirty="0" err="1" smtClean="0"/>
              <a:t>Relatively</a:t>
            </a:r>
            <a:r>
              <a:rPr lang="nl-BE" dirty="0" smtClean="0"/>
              <a:t> low performance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BE" dirty="0" err="1" smtClean="0"/>
              <a:t>Still</a:t>
            </a:r>
            <a:r>
              <a:rPr lang="nl-BE" dirty="0" smtClean="0"/>
              <a:t> well </a:t>
            </a:r>
            <a:r>
              <a:rPr lang="nl-BE" dirty="0" err="1" smtClean="0"/>
              <a:t>above</a:t>
            </a:r>
            <a:r>
              <a:rPr lang="nl-BE" dirty="0" smtClean="0"/>
              <a:t> random</a:t>
            </a:r>
          </a:p>
          <a:p>
            <a:endParaRPr lang="nl-BE" dirty="0" smtClean="0">
              <a:sym typeface="Wingdings" pitchFamily="2" charset="2"/>
            </a:endParaRPr>
          </a:p>
          <a:p>
            <a:r>
              <a:rPr lang="nl-BE" sz="2000" b="1" dirty="0" smtClean="0">
                <a:sym typeface="Wingdings" pitchFamily="2" charset="2"/>
              </a:rPr>
              <a:t> </a:t>
            </a:r>
            <a:r>
              <a:rPr lang="nl-BE" sz="2000" b="1" dirty="0" err="1" smtClean="0">
                <a:sym typeface="Wingdings" pitchFamily="2" charset="2"/>
              </a:rPr>
              <a:t>What</a:t>
            </a:r>
            <a:r>
              <a:rPr lang="nl-BE" sz="2000" b="1" dirty="0" smtClean="0">
                <a:sym typeface="Wingdings" pitchFamily="2" charset="2"/>
              </a:rPr>
              <a:t> </a:t>
            </a:r>
            <a:r>
              <a:rPr lang="nl-BE" sz="2000" b="1" dirty="0" err="1" smtClean="0">
                <a:sym typeface="Wingdings" pitchFamily="2" charset="2"/>
              </a:rPr>
              <a:t>about</a:t>
            </a:r>
            <a:r>
              <a:rPr lang="nl-BE" sz="2000" b="1" dirty="0" smtClean="0">
                <a:sym typeface="Wingdings" pitchFamily="2" charset="2"/>
              </a:rPr>
              <a:t> </a:t>
            </a:r>
            <a:r>
              <a:rPr lang="nl-BE" sz="2000" b="1" dirty="0" err="1" smtClean="0">
                <a:sym typeface="Wingdings" pitchFamily="2" charset="2"/>
              </a:rPr>
              <a:t>humans</a:t>
            </a:r>
            <a:r>
              <a:rPr lang="nl-BE" sz="2000" b="1" dirty="0" smtClean="0">
                <a:sym typeface="Wingdings" pitchFamily="2" charset="2"/>
              </a:rPr>
              <a:t>?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574740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Natural Language Processing</a:t>
            </a:r>
            <a:br>
              <a:rPr lang="nl-BE" dirty="0"/>
            </a:br>
            <a:r>
              <a:rPr lang="nl-BE" sz="1800" dirty="0" err="1"/>
              <a:t>Leary</a:t>
            </a:r>
            <a:r>
              <a:rPr lang="nl-BE" sz="1800" dirty="0"/>
              <a:t> </a:t>
            </a:r>
            <a:r>
              <a:rPr lang="nl-BE" sz="1800" dirty="0" err="1"/>
              <a:t>Classifier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3789040"/>
            <a:ext cx="7520940" cy="1152128"/>
          </a:xfrm>
        </p:spPr>
        <p:txBody>
          <a:bodyPr>
            <a:noAutofit/>
          </a:bodyPr>
          <a:lstStyle/>
          <a:p>
            <a:r>
              <a:rPr lang="nl-BE" sz="2000" dirty="0" smtClean="0"/>
              <a:t>Low agreement </a:t>
            </a:r>
            <a:r>
              <a:rPr lang="nl-BE" sz="2000" dirty="0" err="1" smtClean="0"/>
              <a:t>between</a:t>
            </a:r>
            <a:r>
              <a:rPr lang="nl-BE" sz="2000" dirty="0" smtClean="0"/>
              <a:t> human </a:t>
            </a:r>
            <a:r>
              <a:rPr lang="nl-BE" sz="2000" dirty="0" err="1" smtClean="0"/>
              <a:t>annotators</a:t>
            </a:r>
            <a:endParaRPr lang="nl-BE" sz="2000" dirty="0" smtClean="0"/>
          </a:p>
          <a:p>
            <a:pPr marL="285750" indent="-285750">
              <a:buFont typeface="Franklin Gothic Book" pitchFamily="34" charset="0"/>
              <a:buChar char="―"/>
            </a:pPr>
            <a:r>
              <a:rPr lang="nl-BE" sz="1800" b="0" dirty="0" err="1" smtClean="0">
                <a:sym typeface="Wingdings" pitchFamily="2" charset="2"/>
              </a:rPr>
              <a:t>Difficult</a:t>
            </a:r>
            <a:r>
              <a:rPr lang="nl-BE" sz="1800" b="0" dirty="0" smtClean="0">
                <a:sym typeface="Wingdings" pitchFamily="2" charset="2"/>
              </a:rPr>
              <a:t> </a:t>
            </a:r>
            <a:r>
              <a:rPr lang="nl-BE" sz="1800" b="0" dirty="0" err="1" smtClean="0">
                <a:sym typeface="Wingdings" pitchFamily="2" charset="2"/>
              </a:rPr>
              <a:t>task</a:t>
            </a:r>
            <a:r>
              <a:rPr lang="nl-BE" sz="1800" b="0" dirty="0" smtClean="0">
                <a:sym typeface="Wingdings" pitchFamily="2" charset="2"/>
              </a:rPr>
              <a:t> even </a:t>
            </a:r>
            <a:r>
              <a:rPr lang="nl-BE" sz="1800" b="0" dirty="0" err="1" smtClean="0">
                <a:sym typeface="Wingdings" pitchFamily="2" charset="2"/>
              </a:rPr>
              <a:t>for</a:t>
            </a:r>
            <a:r>
              <a:rPr lang="nl-BE" sz="1800" b="0" dirty="0" smtClean="0">
                <a:sym typeface="Wingdings" pitchFamily="2" charset="2"/>
              </a:rPr>
              <a:t> </a:t>
            </a:r>
            <a:r>
              <a:rPr lang="nl-BE" sz="1800" b="0" dirty="0" err="1" smtClean="0">
                <a:sym typeface="Wingdings" pitchFamily="2" charset="2"/>
              </a:rPr>
              <a:t>humans</a:t>
            </a:r>
            <a:endParaRPr lang="nl-BE" sz="1800" b="0" dirty="0" smtClean="0">
              <a:sym typeface="Wingdings" pitchFamily="2" charset="2"/>
            </a:endParaRPr>
          </a:p>
          <a:p>
            <a:pPr marL="285750" indent="-285750">
              <a:buFont typeface="Franklin Gothic Book" pitchFamily="34" charset="0"/>
              <a:buChar char="+"/>
            </a:pPr>
            <a:r>
              <a:rPr lang="nl-BE" sz="1800" b="0" dirty="0" smtClean="0">
                <a:sym typeface="Wingdings" pitchFamily="2" charset="2"/>
              </a:rPr>
              <a:t>Wizard of </a:t>
            </a:r>
            <a:r>
              <a:rPr lang="nl-BE" sz="1800" b="0" dirty="0" err="1" smtClean="0">
                <a:sym typeface="Wingdings" pitchFamily="2" charset="2"/>
              </a:rPr>
              <a:t>Oz</a:t>
            </a:r>
            <a:r>
              <a:rPr lang="nl-BE" sz="1800" b="0" dirty="0" smtClean="0">
                <a:sym typeface="Wingdings" pitchFamily="2" charset="2"/>
              </a:rPr>
              <a:t> </a:t>
            </a:r>
            <a:r>
              <a:rPr lang="nl-BE" sz="1800" b="0" dirty="0" err="1" smtClean="0">
                <a:sym typeface="Wingdings" pitchFamily="2" charset="2"/>
              </a:rPr>
              <a:t>conversations</a:t>
            </a:r>
            <a:r>
              <a:rPr lang="nl-BE" sz="1800" b="0" dirty="0" smtClean="0">
                <a:sym typeface="Wingdings" pitchFamily="2" charset="2"/>
              </a:rPr>
              <a:t> </a:t>
            </a:r>
            <a:r>
              <a:rPr lang="nl-BE" sz="1800" b="0" dirty="0" err="1" smtClean="0">
                <a:sym typeface="Wingdings" pitchFamily="2" charset="2"/>
              </a:rPr>
              <a:t>worked</a:t>
            </a:r>
            <a:r>
              <a:rPr lang="nl-BE" sz="1800" b="0" dirty="0" smtClean="0">
                <a:sym typeface="Wingdings" pitchFamily="2" charset="2"/>
              </a:rPr>
              <a:t> well </a:t>
            </a:r>
            <a:r>
              <a:rPr lang="nl-BE" sz="1800" b="0" dirty="0" err="1" smtClean="0">
                <a:sym typeface="Wingdings" pitchFamily="2" charset="2"/>
              </a:rPr>
              <a:t>despite</a:t>
            </a:r>
            <a:r>
              <a:rPr lang="nl-BE" sz="1800" b="0" dirty="0" smtClean="0">
                <a:sym typeface="Wingdings" pitchFamily="2" charset="2"/>
              </a:rPr>
              <a:t> low agreement</a:t>
            </a:r>
            <a:endParaRPr lang="en-GB" sz="1800" b="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099826"/>
              </p:ext>
            </p:extLst>
          </p:nvPr>
        </p:nvGraphicFramePr>
        <p:xfrm>
          <a:off x="1115617" y="1731586"/>
          <a:ext cx="6768751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2247"/>
                <a:gridCol w="2265309"/>
                <a:gridCol w="2271195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Quadrants</a:t>
                      </a:r>
                      <a:r>
                        <a:rPr lang="nl-BE" baseline="0" dirty="0" smtClean="0"/>
                        <a:t> (+</a:t>
                      </a:r>
                      <a:r>
                        <a:rPr lang="nl-BE" baseline="0" dirty="0" err="1" smtClean="0"/>
                        <a:t>neutral</a:t>
                      </a:r>
                      <a:r>
                        <a:rPr lang="nl-BE" baseline="0" dirty="0" smtClean="0"/>
                        <a:t>)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Octants (+</a:t>
                      </a:r>
                      <a:r>
                        <a:rPr lang="nl-BE" dirty="0" err="1" smtClean="0"/>
                        <a:t>neutral</a:t>
                      </a:r>
                      <a:r>
                        <a:rPr lang="nl-BE" dirty="0" smtClean="0"/>
                        <a:t>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i="1" dirty="0" smtClean="0"/>
                        <a:t>κ</a:t>
                      </a:r>
                      <a:endParaRPr lang="en-GB" i="1" dirty="0"/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0.27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0.14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Avg</a:t>
                      </a:r>
                      <a:r>
                        <a:rPr lang="nl-BE" dirty="0" smtClean="0"/>
                        <a:t>.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baseline="0" dirty="0" err="1" smtClean="0"/>
                        <a:t>pairwise</a:t>
                      </a:r>
                      <a:r>
                        <a:rPr lang="nl-BE" baseline="0" dirty="0" smtClean="0"/>
                        <a:t> overlap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53.0%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30.0%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5616" y="2874422"/>
            <a:ext cx="6768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 smtClean="0"/>
              <a:t>Agreement </a:t>
            </a:r>
            <a:r>
              <a:rPr lang="nl-BE" sz="1600" dirty="0" err="1" smtClean="0"/>
              <a:t>between</a:t>
            </a:r>
            <a:r>
              <a:rPr lang="nl-BE" sz="1600" dirty="0" smtClean="0"/>
              <a:t> 4 </a:t>
            </a:r>
            <a:r>
              <a:rPr lang="nl-BE" sz="1600" dirty="0" err="1" smtClean="0"/>
              <a:t>annotators</a:t>
            </a:r>
            <a:r>
              <a:rPr lang="nl-BE" sz="1600" dirty="0" smtClean="0"/>
              <a:t> on a random </a:t>
            </a:r>
            <a:r>
              <a:rPr lang="nl-BE" sz="1600" dirty="0" err="1" smtClean="0"/>
              <a:t>conversation</a:t>
            </a:r>
            <a:endParaRPr lang="en-GB" sz="1600" dirty="0"/>
          </a:p>
        </p:txBody>
      </p:sp>
      <p:grpSp>
        <p:nvGrpSpPr>
          <p:cNvPr id="8" name="Group 7"/>
          <p:cNvGrpSpPr/>
          <p:nvPr/>
        </p:nvGrpSpPr>
        <p:grpSpPr>
          <a:xfrm>
            <a:off x="6406958" y="5157192"/>
            <a:ext cx="2630058" cy="1515162"/>
            <a:chOff x="6406958" y="5157192"/>
            <a:chExt cx="2630058" cy="151516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6958" y="5157192"/>
              <a:ext cx="2622807" cy="64770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1539" y="5949280"/>
              <a:ext cx="1865477" cy="7230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6867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4037072" cy="3915896"/>
          </a:xfrm>
        </p:spPr>
        <p:txBody>
          <a:bodyPr>
            <a:normAutofit/>
          </a:bodyPr>
          <a:lstStyle/>
          <a:p>
            <a:r>
              <a:rPr lang="nl-BE" sz="2000" dirty="0" smtClean="0"/>
              <a:t>Keyword matching</a:t>
            </a:r>
            <a:endParaRPr lang="nl-BE" sz="1800" b="0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nl-BE" sz="1800" b="0" dirty="0" err="1" smtClean="0"/>
              <a:t>Every</a:t>
            </a:r>
            <a:r>
              <a:rPr lang="nl-BE" sz="1800" b="0" dirty="0" smtClean="0"/>
              <a:t> state has </a:t>
            </a:r>
            <a:r>
              <a:rPr lang="nl-BE" sz="1800" b="0" dirty="0" err="1" smtClean="0"/>
              <a:t>its</a:t>
            </a:r>
            <a:r>
              <a:rPr lang="nl-BE" sz="1800" b="0" dirty="0" smtClean="0"/>
              <a:t> keywords</a:t>
            </a:r>
          </a:p>
          <a:p>
            <a:pPr marL="541338" lvl="1" indent="-363538">
              <a:buFont typeface="Arial" pitchFamily="34" charset="0"/>
              <a:buChar char="•"/>
            </a:pPr>
            <a:r>
              <a:rPr lang="nl-BE" sz="1600" dirty="0" err="1" smtClean="0"/>
              <a:t>Defined</a:t>
            </a:r>
            <a:r>
              <a:rPr lang="nl-BE" sz="1600" dirty="0" smtClean="0"/>
              <a:t> </a:t>
            </a:r>
            <a:r>
              <a:rPr lang="nl-BE" sz="1600" dirty="0" err="1" smtClean="0"/>
              <a:t>manually</a:t>
            </a:r>
            <a:r>
              <a:rPr lang="nl-BE" sz="1600" dirty="0" smtClean="0"/>
              <a:t>!</a:t>
            </a:r>
            <a:br>
              <a:rPr lang="nl-BE" sz="1600" dirty="0" smtClean="0"/>
            </a:br>
            <a:r>
              <a:rPr lang="nl-BE" sz="1600" dirty="0" smtClean="0">
                <a:sym typeface="Wingdings" pitchFamily="2" charset="2"/>
              </a:rPr>
              <a:t> Limit </a:t>
            </a:r>
            <a:r>
              <a:rPr lang="nl-BE" sz="1600" dirty="0" err="1" smtClean="0">
                <a:sym typeface="Wingdings" pitchFamily="2" charset="2"/>
              </a:rPr>
              <a:t>amount</a:t>
            </a:r>
            <a:r>
              <a:rPr lang="nl-BE" sz="1600" dirty="0" smtClean="0">
                <a:sym typeface="Wingdings" pitchFamily="2" charset="2"/>
              </a:rPr>
              <a:t> of manual </a:t>
            </a:r>
            <a:r>
              <a:rPr lang="nl-BE" sz="1600" dirty="0" err="1" smtClean="0">
                <a:sym typeface="Wingdings" pitchFamily="2" charset="2"/>
              </a:rPr>
              <a:t>work</a:t>
            </a:r>
            <a:endParaRPr lang="nl-BE" sz="1600" dirty="0" smtClean="0"/>
          </a:p>
          <a:p>
            <a:pPr marL="0" indent="0"/>
            <a:endParaRPr lang="nl-BE" sz="1800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nl-BE" sz="1800" dirty="0" err="1" smtClean="0"/>
              <a:t>Potential</a:t>
            </a:r>
            <a:r>
              <a:rPr lang="nl-BE" sz="1800" dirty="0" smtClean="0"/>
              <a:t> </a:t>
            </a:r>
            <a:r>
              <a:rPr lang="nl-BE" sz="1800" dirty="0" err="1" smtClean="0"/>
              <a:t>problems</a:t>
            </a:r>
            <a:r>
              <a:rPr lang="nl-BE" sz="1800" dirty="0" smtClean="0"/>
              <a:t>:</a:t>
            </a:r>
          </a:p>
          <a:p>
            <a:pPr marL="541338" lvl="1" indent="-363538">
              <a:buFont typeface="Arial" pitchFamily="34" charset="0"/>
              <a:buChar char="•"/>
            </a:pPr>
            <a:r>
              <a:rPr lang="nl-BE" sz="1600" dirty="0" err="1" smtClean="0"/>
              <a:t>Synonyms</a:t>
            </a:r>
            <a:r>
              <a:rPr lang="nl-BE" sz="1600" dirty="0" smtClean="0"/>
              <a:t/>
            </a:r>
            <a:br>
              <a:rPr lang="nl-BE" sz="1600" dirty="0" smtClean="0"/>
            </a:br>
            <a:r>
              <a:rPr lang="nl-BE" sz="1400" i="1" dirty="0" err="1" smtClean="0"/>
              <a:t>measure</a:t>
            </a:r>
            <a:r>
              <a:rPr lang="nl-BE" sz="1400" dirty="0" smtClean="0"/>
              <a:t> != </a:t>
            </a:r>
            <a:r>
              <a:rPr lang="nl-BE" sz="1400" i="1" dirty="0" err="1" smtClean="0"/>
              <a:t>decision</a:t>
            </a:r>
            <a:endParaRPr lang="nl-BE" sz="1600" dirty="0" smtClean="0"/>
          </a:p>
          <a:p>
            <a:pPr marL="541338" lvl="1" indent="-363538">
              <a:buFont typeface="Arial" pitchFamily="34" charset="0"/>
              <a:buChar char="•"/>
            </a:pPr>
            <a:r>
              <a:rPr lang="nl-BE" sz="1800" dirty="0"/>
              <a:t>Word </a:t>
            </a:r>
            <a:r>
              <a:rPr lang="nl-BE" sz="1800" dirty="0" err="1"/>
              <a:t>forms</a:t>
            </a:r>
            <a:r>
              <a:rPr lang="nl-BE" sz="1800" dirty="0"/>
              <a:t> </a:t>
            </a:r>
            <a:br>
              <a:rPr lang="nl-BE" sz="1800" dirty="0"/>
            </a:br>
            <a:r>
              <a:rPr lang="nl-BE" sz="1600" i="1" dirty="0" err="1"/>
              <a:t>measures</a:t>
            </a:r>
            <a:r>
              <a:rPr lang="nl-BE" sz="1600" dirty="0"/>
              <a:t> != </a:t>
            </a:r>
            <a:r>
              <a:rPr lang="nl-BE" sz="1600" i="1" dirty="0" err="1" smtClean="0"/>
              <a:t>measure</a:t>
            </a:r>
            <a:endParaRPr lang="nl-BE" sz="1600" dirty="0" smtClean="0"/>
          </a:p>
          <a:p>
            <a:pPr marL="541338" lvl="1" indent="-363538">
              <a:buFont typeface="Arial" pitchFamily="34" charset="0"/>
              <a:buChar char="•"/>
            </a:pPr>
            <a:r>
              <a:rPr lang="nl-BE" sz="1600" dirty="0" err="1" smtClean="0"/>
              <a:t>Negation</a:t>
            </a:r>
            <a:r>
              <a:rPr lang="nl-BE" sz="1600" dirty="0"/>
              <a:t/>
            </a:r>
            <a:br>
              <a:rPr lang="nl-BE" sz="1600" dirty="0"/>
            </a:br>
            <a:r>
              <a:rPr lang="nl-BE" sz="1400" i="1" dirty="0" err="1" smtClean="0"/>
              <a:t>final</a:t>
            </a:r>
            <a:r>
              <a:rPr lang="nl-BE" sz="1400" dirty="0" smtClean="0"/>
              <a:t> != </a:t>
            </a:r>
            <a:r>
              <a:rPr lang="nl-BE" sz="1400" i="1" dirty="0" smtClean="0"/>
              <a:t>!</a:t>
            </a:r>
            <a:r>
              <a:rPr lang="nl-BE" sz="1400" i="1" dirty="0" err="1" smtClean="0"/>
              <a:t>final</a:t>
            </a:r>
            <a:endParaRPr lang="nl-BE" sz="1400" i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Natural Language Processing</a:t>
            </a:r>
            <a:br>
              <a:rPr lang="nl-BE" dirty="0"/>
            </a:br>
            <a:r>
              <a:rPr lang="nl-BE" sz="1800" dirty="0" smtClean="0"/>
              <a:t>Topic </a:t>
            </a:r>
            <a:r>
              <a:rPr lang="nl-BE" sz="1800" dirty="0" err="1" smtClean="0"/>
              <a:t>Detection</a:t>
            </a:r>
            <a:endParaRPr lang="en-GB" dirty="0"/>
          </a:p>
        </p:txBody>
      </p:sp>
      <p:grpSp>
        <p:nvGrpSpPr>
          <p:cNvPr id="17" name="Group 16"/>
          <p:cNvGrpSpPr/>
          <p:nvPr/>
        </p:nvGrpSpPr>
        <p:grpSpPr>
          <a:xfrm>
            <a:off x="6406958" y="5157192"/>
            <a:ext cx="2630058" cy="1515162"/>
            <a:chOff x="6406958" y="5157192"/>
            <a:chExt cx="2630058" cy="151516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6958" y="5157192"/>
              <a:ext cx="2622807" cy="64770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1539" y="5949280"/>
              <a:ext cx="1865477" cy="72307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4499992" y="1661600"/>
            <a:ext cx="4392488" cy="2055432"/>
            <a:chOff x="4499992" y="1877624"/>
            <a:chExt cx="4392488" cy="2055432"/>
          </a:xfrm>
        </p:grpSpPr>
        <p:sp>
          <p:nvSpPr>
            <p:cNvPr id="21" name="Freeform 20"/>
            <p:cNvSpPr/>
            <p:nvPr/>
          </p:nvSpPr>
          <p:spPr>
            <a:xfrm>
              <a:off x="4499992" y="2390806"/>
              <a:ext cx="1911660" cy="936101"/>
            </a:xfrm>
            <a:custGeom>
              <a:avLst/>
              <a:gdLst>
                <a:gd name="connsiteX0" fmla="*/ 0 w 1138519"/>
                <a:gd name="connsiteY0" fmla="*/ 68311 h 683111"/>
                <a:gd name="connsiteX1" fmla="*/ 68311 w 1138519"/>
                <a:gd name="connsiteY1" fmla="*/ 0 h 683111"/>
                <a:gd name="connsiteX2" fmla="*/ 1070208 w 1138519"/>
                <a:gd name="connsiteY2" fmla="*/ 0 h 683111"/>
                <a:gd name="connsiteX3" fmla="*/ 1138519 w 1138519"/>
                <a:gd name="connsiteY3" fmla="*/ 68311 h 683111"/>
                <a:gd name="connsiteX4" fmla="*/ 1138519 w 1138519"/>
                <a:gd name="connsiteY4" fmla="*/ 614800 h 683111"/>
                <a:gd name="connsiteX5" fmla="*/ 1070208 w 1138519"/>
                <a:gd name="connsiteY5" fmla="*/ 683111 h 683111"/>
                <a:gd name="connsiteX6" fmla="*/ 68311 w 1138519"/>
                <a:gd name="connsiteY6" fmla="*/ 683111 h 683111"/>
                <a:gd name="connsiteX7" fmla="*/ 0 w 1138519"/>
                <a:gd name="connsiteY7" fmla="*/ 614800 h 683111"/>
                <a:gd name="connsiteX8" fmla="*/ 0 w 1138519"/>
                <a:gd name="connsiteY8" fmla="*/ 68311 h 68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519" h="683111">
                  <a:moveTo>
                    <a:pt x="0" y="68311"/>
                  </a:moveTo>
                  <a:cubicBezTo>
                    <a:pt x="0" y="30584"/>
                    <a:pt x="30584" y="0"/>
                    <a:pt x="68311" y="0"/>
                  </a:cubicBezTo>
                  <a:lnTo>
                    <a:pt x="1070208" y="0"/>
                  </a:lnTo>
                  <a:cubicBezTo>
                    <a:pt x="1107935" y="0"/>
                    <a:pt x="1138519" y="30584"/>
                    <a:pt x="1138519" y="68311"/>
                  </a:cubicBezTo>
                  <a:lnTo>
                    <a:pt x="1138519" y="614800"/>
                  </a:lnTo>
                  <a:cubicBezTo>
                    <a:pt x="1138519" y="652527"/>
                    <a:pt x="1107935" y="683111"/>
                    <a:pt x="1070208" y="683111"/>
                  </a:cubicBezTo>
                  <a:lnTo>
                    <a:pt x="68311" y="683111"/>
                  </a:lnTo>
                  <a:cubicBezTo>
                    <a:pt x="30584" y="683111"/>
                    <a:pt x="0" y="652527"/>
                    <a:pt x="0" y="614800"/>
                  </a:cubicBezTo>
                  <a:lnTo>
                    <a:pt x="0" y="68311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9538" tIns="69538" rIns="69538" bIns="6953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 smtClean="0"/>
                <a:t>“We’re only considering these measures, they’re not yet final.”</a:t>
              </a:r>
              <a:endParaRPr lang="en-US" sz="1300" kern="1200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915709" y="1877624"/>
              <a:ext cx="1944216" cy="936104"/>
            </a:xfrm>
            <a:custGeom>
              <a:avLst/>
              <a:gdLst>
                <a:gd name="connsiteX0" fmla="*/ 0 w 1138519"/>
                <a:gd name="connsiteY0" fmla="*/ 68311 h 683111"/>
                <a:gd name="connsiteX1" fmla="*/ 68311 w 1138519"/>
                <a:gd name="connsiteY1" fmla="*/ 0 h 683111"/>
                <a:gd name="connsiteX2" fmla="*/ 1070208 w 1138519"/>
                <a:gd name="connsiteY2" fmla="*/ 0 h 683111"/>
                <a:gd name="connsiteX3" fmla="*/ 1138519 w 1138519"/>
                <a:gd name="connsiteY3" fmla="*/ 68311 h 683111"/>
                <a:gd name="connsiteX4" fmla="*/ 1138519 w 1138519"/>
                <a:gd name="connsiteY4" fmla="*/ 614800 h 683111"/>
                <a:gd name="connsiteX5" fmla="*/ 1070208 w 1138519"/>
                <a:gd name="connsiteY5" fmla="*/ 683111 h 683111"/>
                <a:gd name="connsiteX6" fmla="*/ 68311 w 1138519"/>
                <a:gd name="connsiteY6" fmla="*/ 683111 h 683111"/>
                <a:gd name="connsiteX7" fmla="*/ 0 w 1138519"/>
                <a:gd name="connsiteY7" fmla="*/ 614800 h 683111"/>
                <a:gd name="connsiteX8" fmla="*/ 0 w 1138519"/>
                <a:gd name="connsiteY8" fmla="*/ 68311 h 68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519" h="683111">
                  <a:moveTo>
                    <a:pt x="0" y="68311"/>
                  </a:moveTo>
                  <a:cubicBezTo>
                    <a:pt x="0" y="30584"/>
                    <a:pt x="30584" y="0"/>
                    <a:pt x="68311" y="0"/>
                  </a:cubicBezTo>
                  <a:lnTo>
                    <a:pt x="1070208" y="0"/>
                  </a:lnTo>
                  <a:cubicBezTo>
                    <a:pt x="1107935" y="0"/>
                    <a:pt x="1138519" y="30584"/>
                    <a:pt x="1138519" y="68311"/>
                  </a:cubicBezTo>
                  <a:lnTo>
                    <a:pt x="1138519" y="614800"/>
                  </a:lnTo>
                  <a:cubicBezTo>
                    <a:pt x="1138519" y="652527"/>
                    <a:pt x="1107935" y="683111"/>
                    <a:pt x="1070208" y="683111"/>
                  </a:cubicBezTo>
                  <a:lnTo>
                    <a:pt x="68311" y="683111"/>
                  </a:lnTo>
                  <a:cubicBezTo>
                    <a:pt x="30584" y="683111"/>
                    <a:pt x="0" y="652527"/>
                    <a:pt x="0" y="614800"/>
                  </a:cubicBezTo>
                  <a:lnTo>
                    <a:pt x="0" y="68311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9538" tIns="69538" rIns="69538" bIns="6953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300" b="1" kern="1200" dirty="0" err="1" smtClean="0"/>
                <a:t>Decision</a:t>
              </a:r>
              <a:r>
                <a:rPr lang="nl-BE" sz="1300" b="1" kern="1200" dirty="0" smtClean="0"/>
                <a:t> is </a:t>
              </a:r>
              <a:r>
                <a:rPr lang="nl-BE" sz="1300" b="1" kern="1200" dirty="0" err="1" smtClean="0"/>
                <a:t>final</a:t>
              </a:r>
              <a:endParaRPr lang="nl-BE" sz="1300" b="1" kern="1200" dirty="0" smtClean="0"/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300" dirty="0" err="1"/>
                <a:t>d</a:t>
              </a:r>
              <a:r>
                <a:rPr lang="nl-BE" sz="1300" dirty="0" err="1" smtClean="0"/>
                <a:t>ecision</a:t>
              </a:r>
              <a:r>
                <a:rPr lang="nl-BE" sz="1300" dirty="0" smtClean="0"/>
                <a:t>, </a:t>
              </a:r>
              <a:r>
                <a:rPr lang="nl-BE" sz="1300" dirty="0" err="1" smtClean="0"/>
                <a:t>final</a:t>
              </a:r>
              <a:endParaRPr lang="nl-BE" sz="1300" kern="1200" dirty="0" smtClean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948264" y="2996955"/>
              <a:ext cx="1944216" cy="936101"/>
            </a:xfrm>
            <a:custGeom>
              <a:avLst/>
              <a:gdLst>
                <a:gd name="connsiteX0" fmla="*/ 0 w 1138519"/>
                <a:gd name="connsiteY0" fmla="*/ 68311 h 683111"/>
                <a:gd name="connsiteX1" fmla="*/ 68311 w 1138519"/>
                <a:gd name="connsiteY1" fmla="*/ 0 h 683111"/>
                <a:gd name="connsiteX2" fmla="*/ 1070208 w 1138519"/>
                <a:gd name="connsiteY2" fmla="*/ 0 h 683111"/>
                <a:gd name="connsiteX3" fmla="*/ 1138519 w 1138519"/>
                <a:gd name="connsiteY3" fmla="*/ 68311 h 683111"/>
                <a:gd name="connsiteX4" fmla="*/ 1138519 w 1138519"/>
                <a:gd name="connsiteY4" fmla="*/ 614800 h 683111"/>
                <a:gd name="connsiteX5" fmla="*/ 1070208 w 1138519"/>
                <a:gd name="connsiteY5" fmla="*/ 683111 h 683111"/>
                <a:gd name="connsiteX6" fmla="*/ 68311 w 1138519"/>
                <a:gd name="connsiteY6" fmla="*/ 683111 h 683111"/>
                <a:gd name="connsiteX7" fmla="*/ 0 w 1138519"/>
                <a:gd name="connsiteY7" fmla="*/ 614800 h 683111"/>
                <a:gd name="connsiteX8" fmla="*/ 0 w 1138519"/>
                <a:gd name="connsiteY8" fmla="*/ 68311 h 68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519" h="683111">
                  <a:moveTo>
                    <a:pt x="0" y="68311"/>
                  </a:moveTo>
                  <a:cubicBezTo>
                    <a:pt x="0" y="30584"/>
                    <a:pt x="30584" y="0"/>
                    <a:pt x="68311" y="0"/>
                  </a:cubicBezTo>
                  <a:lnTo>
                    <a:pt x="1070208" y="0"/>
                  </a:lnTo>
                  <a:cubicBezTo>
                    <a:pt x="1107935" y="0"/>
                    <a:pt x="1138519" y="30584"/>
                    <a:pt x="1138519" y="68311"/>
                  </a:cubicBezTo>
                  <a:lnTo>
                    <a:pt x="1138519" y="614800"/>
                  </a:lnTo>
                  <a:cubicBezTo>
                    <a:pt x="1138519" y="652527"/>
                    <a:pt x="1107935" y="683111"/>
                    <a:pt x="1070208" y="683111"/>
                  </a:cubicBezTo>
                  <a:lnTo>
                    <a:pt x="68311" y="683111"/>
                  </a:lnTo>
                  <a:cubicBezTo>
                    <a:pt x="30584" y="683111"/>
                    <a:pt x="0" y="652527"/>
                    <a:pt x="0" y="614800"/>
                  </a:cubicBezTo>
                  <a:lnTo>
                    <a:pt x="0" y="68311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9538" tIns="69538" rIns="69538" bIns="6953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300" b="1" kern="1200" dirty="0" err="1" smtClean="0"/>
                <a:t>Decision</a:t>
              </a:r>
              <a:r>
                <a:rPr lang="nl-BE" sz="1300" b="1" kern="1200" dirty="0" smtClean="0"/>
                <a:t> is NOT </a:t>
              </a:r>
              <a:r>
                <a:rPr lang="nl-BE" sz="1300" b="1" kern="1200" dirty="0" err="1" smtClean="0"/>
                <a:t>final</a:t>
              </a:r>
              <a:endParaRPr lang="nl-BE" sz="1300" b="1" kern="1200" dirty="0" smtClean="0"/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300" dirty="0" err="1"/>
                <a:t>d</a:t>
              </a:r>
              <a:r>
                <a:rPr lang="nl-BE" sz="1300" dirty="0" err="1" smtClean="0"/>
                <a:t>ecision</a:t>
              </a:r>
              <a:r>
                <a:rPr lang="nl-BE" sz="1300" dirty="0" smtClean="0"/>
                <a:t>, !</a:t>
              </a:r>
              <a:r>
                <a:rPr lang="nl-BE" sz="1300" dirty="0" err="1" smtClean="0"/>
                <a:t>final</a:t>
              </a:r>
              <a:endParaRPr lang="nl-BE" sz="1300" kern="1200" dirty="0" smtClean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6411653" y="2813728"/>
              <a:ext cx="504056" cy="651277"/>
            </a:xfrm>
            <a:prstGeom prst="straightConnector1">
              <a:avLst/>
            </a:prstGeom>
            <a:ln w="28575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70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822959" y="1097280"/>
            <a:ext cx="5840722" cy="405991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nl-BE" sz="1800" dirty="0" err="1"/>
              <a:t>Synonyms</a:t>
            </a:r>
            <a:r>
              <a:rPr lang="nl-BE" sz="1800" dirty="0"/>
              <a:t>:</a:t>
            </a:r>
          </a:p>
          <a:p>
            <a:pPr marL="541338" lvl="1" indent="-363538">
              <a:buFont typeface="Arial" pitchFamily="34" charset="0"/>
              <a:buChar char="•"/>
            </a:pPr>
            <a:r>
              <a:rPr lang="nl-BE" sz="1600" dirty="0"/>
              <a:t>Automatic </a:t>
            </a:r>
            <a:r>
              <a:rPr lang="nl-BE" sz="1600" dirty="0" err="1"/>
              <a:t>expansion</a:t>
            </a:r>
            <a:r>
              <a:rPr lang="nl-BE" sz="1600" dirty="0"/>
              <a:t> of </a:t>
            </a:r>
            <a:r>
              <a:rPr lang="nl-BE" sz="1600" dirty="0" err="1"/>
              <a:t>words</a:t>
            </a:r>
            <a:r>
              <a:rPr lang="nl-BE" sz="1600" dirty="0"/>
              <a:t> </a:t>
            </a:r>
            <a:r>
              <a:rPr lang="nl-BE" sz="1600" dirty="0" err="1"/>
              <a:t>with</a:t>
            </a:r>
            <a:r>
              <a:rPr lang="nl-BE" sz="1600" dirty="0"/>
              <a:t> </a:t>
            </a:r>
            <a:r>
              <a:rPr lang="nl-BE" sz="1600" dirty="0" err="1"/>
              <a:t>synonyms</a:t>
            </a:r>
            <a:r>
              <a:rPr lang="nl-BE" sz="1600" dirty="0"/>
              <a:t> </a:t>
            </a:r>
            <a:r>
              <a:rPr lang="nl-BE" sz="1600" dirty="0" err="1"/>
              <a:t>and</a:t>
            </a:r>
            <a:r>
              <a:rPr lang="nl-BE" sz="1600" dirty="0"/>
              <a:t> </a:t>
            </a:r>
            <a:r>
              <a:rPr lang="nl-BE" sz="1600" dirty="0" err="1"/>
              <a:t>related</a:t>
            </a:r>
            <a:r>
              <a:rPr lang="nl-BE" sz="1600" dirty="0"/>
              <a:t> </a:t>
            </a:r>
            <a:r>
              <a:rPr lang="nl-BE" sz="1600" dirty="0" err="1"/>
              <a:t>terms</a:t>
            </a:r>
            <a:r>
              <a:rPr lang="nl-BE" sz="1600" dirty="0"/>
              <a:t> (Cornetto)</a:t>
            </a:r>
            <a:br>
              <a:rPr lang="nl-BE" sz="1600" dirty="0"/>
            </a:br>
            <a:r>
              <a:rPr lang="nl-BE" sz="1400" i="1" dirty="0" err="1"/>
              <a:t>measure</a:t>
            </a:r>
            <a:r>
              <a:rPr lang="nl-BE" sz="1400" i="1" dirty="0"/>
              <a:t> &gt; </a:t>
            </a:r>
            <a:r>
              <a:rPr lang="nl-BE" sz="1400" i="1" dirty="0" err="1" smtClean="0"/>
              <a:t>decision</a:t>
            </a:r>
            <a:endParaRPr lang="nl-BE" sz="1800" dirty="0" smtClean="0"/>
          </a:p>
          <a:p>
            <a:pPr>
              <a:buFont typeface="Arial" pitchFamily="34" charset="0"/>
              <a:buChar char="•"/>
            </a:pPr>
            <a:r>
              <a:rPr lang="nl-BE" sz="1800" dirty="0" smtClean="0"/>
              <a:t>Word </a:t>
            </a:r>
            <a:r>
              <a:rPr lang="nl-BE" sz="1800" dirty="0" err="1" smtClean="0"/>
              <a:t>forms</a:t>
            </a:r>
            <a:endParaRPr lang="nl-BE" sz="1800" dirty="0" smtClean="0"/>
          </a:p>
          <a:p>
            <a:pPr marL="541338" lvl="1" indent="-363538">
              <a:buFont typeface="Arial" pitchFamily="34" charset="0"/>
              <a:buChar char="•"/>
            </a:pPr>
            <a:r>
              <a:rPr lang="nl-BE" sz="1600" dirty="0" err="1" smtClean="0"/>
              <a:t>Lemmatization</a:t>
            </a:r>
            <a:r>
              <a:rPr lang="nl-BE" sz="1600" dirty="0"/>
              <a:t/>
            </a:r>
            <a:br>
              <a:rPr lang="nl-BE" sz="1600" dirty="0"/>
            </a:br>
            <a:r>
              <a:rPr lang="nl-BE" sz="1400" i="1" dirty="0" err="1" smtClean="0"/>
              <a:t>measures</a:t>
            </a:r>
            <a:r>
              <a:rPr lang="nl-BE" sz="1400" dirty="0" smtClean="0"/>
              <a:t> &gt; </a:t>
            </a:r>
            <a:r>
              <a:rPr lang="nl-BE" sz="1400" i="1" dirty="0" err="1" smtClean="0"/>
              <a:t>measure</a:t>
            </a:r>
            <a:endParaRPr lang="nl-BE" sz="1400" i="1" dirty="0" smtClean="0"/>
          </a:p>
          <a:p>
            <a:pPr>
              <a:buFont typeface="Arial" pitchFamily="34" charset="0"/>
              <a:buChar char="•"/>
            </a:pPr>
            <a:r>
              <a:rPr lang="nl-BE" sz="1800" dirty="0" err="1" smtClean="0"/>
              <a:t>Negation</a:t>
            </a:r>
            <a:r>
              <a:rPr lang="nl-BE" sz="1800" dirty="0" smtClean="0"/>
              <a:t>:</a:t>
            </a:r>
          </a:p>
          <a:p>
            <a:pPr marL="541338" lvl="1" indent="-363538">
              <a:buFont typeface="Arial" pitchFamily="34" charset="0"/>
              <a:buChar char="•"/>
            </a:pPr>
            <a:r>
              <a:rPr lang="nl-BE" sz="1600" dirty="0" smtClean="0"/>
              <a:t>Automatic </a:t>
            </a:r>
            <a:r>
              <a:rPr lang="nl-BE" sz="1600" dirty="0" err="1" smtClean="0"/>
              <a:t>negation</a:t>
            </a:r>
            <a:r>
              <a:rPr lang="nl-BE" sz="1600" dirty="0" smtClean="0"/>
              <a:t> </a:t>
            </a:r>
            <a:r>
              <a:rPr lang="nl-BE" sz="1600" dirty="0" err="1" smtClean="0"/>
              <a:t>detection</a:t>
            </a:r>
            <a:r>
              <a:rPr lang="nl-BE" sz="1600" dirty="0" smtClean="0"/>
              <a:t/>
            </a:r>
            <a:br>
              <a:rPr lang="nl-BE" sz="1600" dirty="0" smtClean="0"/>
            </a:br>
            <a:r>
              <a:rPr lang="nl-BE" sz="1600" dirty="0" smtClean="0"/>
              <a:t>(</a:t>
            </a:r>
            <a:r>
              <a:rPr lang="nl-BE" sz="1600" dirty="0" err="1" smtClean="0"/>
              <a:t>based</a:t>
            </a:r>
            <a:r>
              <a:rPr lang="nl-BE" sz="1600" dirty="0" smtClean="0"/>
              <a:t> on </a:t>
            </a:r>
            <a:r>
              <a:rPr lang="nl-BE" sz="1600" dirty="0" err="1" smtClean="0"/>
              <a:t>parser</a:t>
            </a:r>
            <a:r>
              <a:rPr lang="nl-BE" sz="1600" dirty="0" smtClean="0"/>
              <a:t> output)</a:t>
            </a:r>
            <a:br>
              <a:rPr lang="nl-BE" sz="1600" dirty="0" smtClean="0"/>
            </a:br>
            <a:r>
              <a:rPr lang="nl-BE" sz="1400" i="1" dirty="0" err="1" smtClean="0"/>
              <a:t>final</a:t>
            </a:r>
            <a:r>
              <a:rPr lang="nl-BE" sz="1400" i="1" dirty="0" smtClean="0"/>
              <a:t> </a:t>
            </a:r>
            <a:r>
              <a:rPr lang="nl-BE" sz="1400" dirty="0" smtClean="0"/>
              <a:t>&gt;</a:t>
            </a:r>
            <a:r>
              <a:rPr lang="nl-BE" sz="1400" i="1" dirty="0" smtClean="0"/>
              <a:t> !</a:t>
            </a:r>
            <a:r>
              <a:rPr lang="nl-BE" sz="1400" i="1" dirty="0" err="1" smtClean="0"/>
              <a:t>final</a:t>
            </a:r>
            <a:endParaRPr lang="nl-BE" sz="1400" i="1" dirty="0" smtClean="0"/>
          </a:p>
          <a:p>
            <a:pPr marL="177800" lvl="1" indent="0">
              <a:buNone/>
            </a:pPr>
            <a:endParaRPr lang="nl-BE" sz="1400" i="1" dirty="0"/>
          </a:p>
          <a:p>
            <a:pPr marL="1588" indent="0"/>
            <a:r>
              <a:rPr lang="nl-BE" sz="2000" dirty="0" smtClean="0">
                <a:sym typeface="Wingdings" pitchFamily="2" charset="2"/>
              </a:rPr>
              <a:t> </a:t>
            </a:r>
            <a:r>
              <a:rPr lang="nl-BE" sz="2000" dirty="0" err="1" smtClean="0"/>
              <a:t>Broad</a:t>
            </a:r>
            <a:r>
              <a:rPr lang="nl-BE" sz="2000" dirty="0" smtClean="0"/>
              <a:t> </a:t>
            </a:r>
            <a:r>
              <a:rPr lang="nl-BE" sz="2000" dirty="0" err="1" smtClean="0"/>
              <a:t>coverage</a:t>
            </a:r>
            <a:r>
              <a:rPr lang="nl-BE" sz="2000" dirty="0" smtClean="0"/>
              <a:t> </a:t>
            </a:r>
            <a:r>
              <a:rPr lang="nl-BE" sz="2000" dirty="0" err="1"/>
              <a:t>with</a:t>
            </a:r>
            <a:r>
              <a:rPr lang="nl-BE" sz="2000" dirty="0"/>
              <a:t> a minimum of manual </a:t>
            </a:r>
            <a:r>
              <a:rPr lang="nl-BE" sz="2000" dirty="0" err="1" smtClean="0"/>
              <a:t>work</a:t>
            </a:r>
            <a:endParaRPr lang="nl-BE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Natural Language Processing</a:t>
            </a:r>
            <a:br>
              <a:rPr lang="nl-BE" dirty="0"/>
            </a:br>
            <a:r>
              <a:rPr lang="nl-BE" sz="1800" dirty="0" smtClean="0"/>
              <a:t>Topic </a:t>
            </a:r>
            <a:r>
              <a:rPr lang="nl-BE" sz="1800" dirty="0" err="1" smtClean="0"/>
              <a:t>Detection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4499992" y="1661600"/>
            <a:ext cx="4392488" cy="2055432"/>
            <a:chOff x="4499992" y="1877624"/>
            <a:chExt cx="4392488" cy="2055432"/>
          </a:xfrm>
        </p:grpSpPr>
        <p:sp>
          <p:nvSpPr>
            <p:cNvPr id="4" name="Freeform 3"/>
            <p:cNvSpPr/>
            <p:nvPr/>
          </p:nvSpPr>
          <p:spPr>
            <a:xfrm>
              <a:off x="4499992" y="2390806"/>
              <a:ext cx="1911660" cy="936101"/>
            </a:xfrm>
            <a:custGeom>
              <a:avLst/>
              <a:gdLst>
                <a:gd name="connsiteX0" fmla="*/ 0 w 1138519"/>
                <a:gd name="connsiteY0" fmla="*/ 68311 h 683111"/>
                <a:gd name="connsiteX1" fmla="*/ 68311 w 1138519"/>
                <a:gd name="connsiteY1" fmla="*/ 0 h 683111"/>
                <a:gd name="connsiteX2" fmla="*/ 1070208 w 1138519"/>
                <a:gd name="connsiteY2" fmla="*/ 0 h 683111"/>
                <a:gd name="connsiteX3" fmla="*/ 1138519 w 1138519"/>
                <a:gd name="connsiteY3" fmla="*/ 68311 h 683111"/>
                <a:gd name="connsiteX4" fmla="*/ 1138519 w 1138519"/>
                <a:gd name="connsiteY4" fmla="*/ 614800 h 683111"/>
                <a:gd name="connsiteX5" fmla="*/ 1070208 w 1138519"/>
                <a:gd name="connsiteY5" fmla="*/ 683111 h 683111"/>
                <a:gd name="connsiteX6" fmla="*/ 68311 w 1138519"/>
                <a:gd name="connsiteY6" fmla="*/ 683111 h 683111"/>
                <a:gd name="connsiteX7" fmla="*/ 0 w 1138519"/>
                <a:gd name="connsiteY7" fmla="*/ 614800 h 683111"/>
                <a:gd name="connsiteX8" fmla="*/ 0 w 1138519"/>
                <a:gd name="connsiteY8" fmla="*/ 68311 h 68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519" h="683111">
                  <a:moveTo>
                    <a:pt x="0" y="68311"/>
                  </a:moveTo>
                  <a:cubicBezTo>
                    <a:pt x="0" y="30584"/>
                    <a:pt x="30584" y="0"/>
                    <a:pt x="68311" y="0"/>
                  </a:cubicBezTo>
                  <a:lnTo>
                    <a:pt x="1070208" y="0"/>
                  </a:lnTo>
                  <a:cubicBezTo>
                    <a:pt x="1107935" y="0"/>
                    <a:pt x="1138519" y="30584"/>
                    <a:pt x="1138519" y="68311"/>
                  </a:cubicBezTo>
                  <a:lnTo>
                    <a:pt x="1138519" y="614800"/>
                  </a:lnTo>
                  <a:cubicBezTo>
                    <a:pt x="1138519" y="652527"/>
                    <a:pt x="1107935" y="683111"/>
                    <a:pt x="1070208" y="683111"/>
                  </a:cubicBezTo>
                  <a:lnTo>
                    <a:pt x="68311" y="683111"/>
                  </a:lnTo>
                  <a:cubicBezTo>
                    <a:pt x="30584" y="683111"/>
                    <a:pt x="0" y="652527"/>
                    <a:pt x="0" y="614800"/>
                  </a:cubicBezTo>
                  <a:lnTo>
                    <a:pt x="0" y="68311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9538" tIns="69538" rIns="69538" bIns="6953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 smtClean="0"/>
                <a:t>“We’re only considering these measures, they’re not yet final.”</a:t>
              </a:r>
              <a:endParaRPr lang="en-US" sz="1300" kern="1200" dirty="0"/>
            </a:p>
          </p:txBody>
        </p:sp>
        <p:sp>
          <p:nvSpPr>
            <p:cNvPr id="5" name="Freeform 4"/>
            <p:cNvSpPr/>
            <p:nvPr/>
          </p:nvSpPr>
          <p:spPr>
            <a:xfrm>
              <a:off x="6915709" y="1877624"/>
              <a:ext cx="1944216" cy="936104"/>
            </a:xfrm>
            <a:custGeom>
              <a:avLst/>
              <a:gdLst>
                <a:gd name="connsiteX0" fmla="*/ 0 w 1138519"/>
                <a:gd name="connsiteY0" fmla="*/ 68311 h 683111"/>
                <a:gd name="connsiteX1" fmla="*/ 68311 w 1138519"/>
                <a:gd name="connsiteY1" fmla="*/ 0 h 683111"/>
                <a:gd name="connsiteX2" fmla="*/ 1070208 w 1138519"/>
                <a:gd name="connsiteY2" fmla="*/ 0 h 683111"/>
                <a:gd name="connsiteX3" fmla="*/ 1138519 w 1138519"/>
                <a:gd name="connsiteY3" fmla="*/ 68311 h 683111"/>
                <a:gd name="connsiteX4" fmla="*/ 1138519 w 1138519"/>
                <a:gd name="connsiteY4" fmla="*/ 614800 h 683111"/>
                <a:gd name="connsiteX5" fmla="*/ 1070208 w 1138519"/>
                <a:gd name="connsiteY5" fmla="*/ 683111 h 683111"/>
                <a:gd name="connsiteX6" fmla="*/ 68311 w 1138519"/>
                <a:gd name="connsiteY6" fmla="*/ 683111 h 683111"/>
                <a:gd name="connsiteX7" fmla="*/ 0 w 1138519"/>
                <a:gd name="connsiteY7" fmla="*/ 614800 h 683111"/>
                <a:gd name="connsiteX8" fmla="*/ 0 w 1138519"/>
                <a:gd name="connsiteY8" fmla="*/ 68311 h 68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519" h="683111">
                  <a:moveTo>
                    <a:pt x="0" y="68311"/>
                  </a:moveTo>
                  <a:cubicBezTo>
                    <a:pt x="0" y="30584"/>
                    <a:pt x="30584" y="0"/>
                    <a:pt x="68311" y="0"/>
                  </a:cubicBezTo>
                  <a:lnTo>
                    <a:pt x="1070208" y="0"/>
                  </a:lnTo>
                  <a:cubicBezTo>
                    <a:pt x="1107935" y="0"/>
                    <a:pt x="1138519" y="30584"/>
                    <a:pt x="1138519" y="68311"/>
                  </a:cubicBezTo>
                  <a:lnTo>
                    <a:pt x="1138519" y="614800"/>
                  </a:lnTo>
                  <a:cubicBezTo>
                    <a:pt x="1138519" y="652527"/>
                    <a:pt x="1107935" y="683111"/>
                    <a:pt x="1070208" y="683111"/>
                  </a:cubicBezTo>
                  <a:lnTo>
                    <a:pt x="68311" y="683111"/>
                  </a:lnTo>
                  <a:cubicBezTo>
                    <a:pt x="30584" y="683111"/>
                    <a:pt x="0" y="652527"/>
                    <a:pt x="0" y="614800"/>
                  </a:cubicBezTo>
                  <a:lnTo>
                    <a:pt x="0" y="68311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9538" tIns="69538" rIns="69538" bIns="6953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300" b="1" kern="1200" dirty="0" err="1" smtClean="0"/>
                <a:t>Decision</a:t>
              </a:r>
              <a:r>
                <a:rPr lang="nl-BE" sz="1300" b="1" kern="1200" dirty="0" smtClean="0"/>
                <a:t> is </a:t>
              </a:r>
              <a:r>
                <a:rPr lang="nl-BE" sz="1300" b="1" kern="1200" dirty="0" err="1" smtClean="0"/>
                <a:t>final</a:t>
              </a:r>
              <a:endParaRPr lang="nl-BE" sz="1300" b="1" kern="1200" dirty="0" smtClean="0"/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300" dirty="0" err="1"/>
                <a:t>d</a:t>
              </a:r>
              <a:r>
                <a:rPr lang="nl-BE" sz="1300" dirty="0" err="1" smtClean="0"/>
                <a:t>ecision</a:t>
              </a:r>
              <a:r>
                <a:rPr lang="nl-BE" sz="1300" dirty="0" smtClean="0"/>
                <a:t>, </a:t>
              </a:r>
              <a:r>
                <a:rPr lang="nl-BE" sz="1300" dirty="0" err="1" smtClean="0"/>
                <a:t>final</a:t>
              </a:r>
              <a:endParaRPr lang="nl-BE" sz="1300" kern="1200" dirty="0" smtClean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6948264" y="2996955"/>
              <a:ext cx="1944216" cy="936101"/>
            </a:xfrm>
            <a:custGeom>
              <a:avLst/>
              <a:gdLst>
                <a:gd name="connsiteX0" fmla="*/ 0 w 1138519"/>
                <a:gd name="connsiteY0" fmla="*/ 68311 h 683111"/>
                <a:gd name="connsiteX1" fmla="*/ 68311 w 1138519"/>
                <a:gd name="connsiteY1" fmla="*/ 0 h 683111"/>
                <a:gd name="connsiteX2" fmla="*/ 1070208 w 1138519"/>
                <a:gd name="connsiteY2" fmla="*/ 0 h 683111"/>
                <a:gd name="connsiteX3" fmla="*/ 1138519 w 1138519"/>
                <a:gd name="connsiteY3" fmla="*/ 68311 h 683111"/>
                <a:gd name="connsiteX4" fmla="*/ 1138519 w 1138519"/>
                <a:gd name="connsiteY4" fmla="*/ 614800 h 683111"/>
                <a:gd name="connsiteX5" fmla="*/ 1070208 w 1138519"/>
                <a:gd name="connsiteY5" fmla="*/ 683111 h 683111"/>
                <a:gd name="connsiteX6" fmla="*/ 68311 w 1138519"/>
                <a:gd name="connsiteY6" fmla="*/ 683111 h 683111"/>
                <a:gd name="connsiteX7" fmla="*/ 0 w 1138519"/>
                <a:gd name="connsiteY7" fmla="*/ 614800 h 683111"/>
                <a:gd name="connsiteX8" fmla="*/ 0 w 1138519"/>
                <a:gd name="connsiteY8" fmla="*/ 68311 h 68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519" h="683111">
                  <a:moveTo>
                    <a:pt x="0" y="68311"/>
                  </a:moveTo>
                  <a:cubicBezTo>
                    <a:pt x="0" y="30584"/>
                    <a:pt x="30584" y="0"/>
                    <a:pt x="68311" y="0"/>
                  </a:cubicBezTo>
                  <a:lnTo>
                    <a:pt x="1070208" y="0"/>
                  </a:lnTo>
                  <a:cubicBezTo>
                    <a:pt x="1107935" y="0"/>
                    <a:pt x="1138519" y="30584"/>
                    <a:pt x="1138519" y="68311"/>
                  </a:cubicBezTo>
                  <a:lnTo>
                    <a:pt x="1138519" y="614800"/>
                  </a:lnTo>
                  <a:cubicBezTo>
                    <a:pt x="1138519" y="652527"/>
                    <a:pt x="1107935" y="683111"/>
                    <a:pt x="1070208" y="683111"/>
                  </a:cubicBezTo>
                  <a:lnTo>
                    <a:pt x="68311" y="683111"/>
                  </a:lnTo>
                  <a:cubicBezTo>
                    <a:pt x="30584" y="683111"/>
                    <a:pt x="0" y="652527"/>
                    <a:pt x="0" y="614800"/>
                  </a:cubicBezTo>
                  <a:lnTo>
                    <a:pt x="0" y="68311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9538" tIns="69538" rIns="69538" bIns="6953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300" b="1" kern="1200" dirty="0" err="1" smtClean="0"/>
                <a:t>Decision</a:t>
              </a:r>
              <a:r>
                <a:rPr lang="nl-BE" sz="1300" b="1" kern="1200" dirty="0" smtClean="0"/>
                <a:t> is NOT </a:t>
              </a:r>
              <a:r>
                <a:rPr lang="nl-BE" sz="1300" b="1" kern="1200" dirty="0" err="1" smtClean="0"/>
                <a:t>final</a:t>
              </a:r>
              <a:endParaRPr lang="nl-BE" sz="1300" b="1" kern="1200" dirty="0" smtClean="0"/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300" dirty="0" err="1"/>
                <a:t>d</a:t>
              </a:r>
              <a:r>
                <a:rPr lang="nl-BE" sz="1300" dirty="0" err="1" smtClean="0"/>
                <a:t>ecision</a:t>
              </a:r>
              <a:r>
                <a:rPr lang="nl-BE" sz="1300" dirty="0" smtClean="0"/>
                <a:t>, !</a:t>
              </a:r>
              <a:r>
                <a:rPr lang="nl-BE" sz="1300" dirty="0" err="1" smtClean="0"/>
                <a:t>final</a:t>
              </a:r>
              <a:endParaRPr lang="nl-BE" sz="1300" kern="1200" dirty="0" smtClean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6411653" y="2813728"/>
              <a:ext cx="504056" cy="651277"/>
            </a:xfrm>
            <a:prstGeom prst="straightConnector1">
              <a:avLst/>
            </a:prstGeom>
            <a:ln w="28575"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406958" y="5157192"/>
            <a:ext cx="2630058" cy="1515162"/>
            <a:chOff x="6406958" y="5157192"/>
            <a:chExt cx="2630058" cy="151516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6958" y="5157192"/>
              <a:ext cx="2622807" cy="64770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1539" y="5949280"/>
              <a:ext cx="1865477" cy="7230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234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7421448" cy="371246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nl-BE" sz="1800" dirty="0" err="1" smtClean="0"/>
              <a:t>Further</a:t>
            </a:r>
            <a:r>
              <a:rPr lang="nl-BE" sz="1800" dirty="0" smtClean="0"/>
              <a:t> </a:t>
            </a:r>
            <a:r>
              <a:rPr lang="nl-BE" sz="1800" dirty="0" err="1" smtClean="0"/>
              <a:t>Enhancements</a:t>
            </a:r>
            <a:endParaRPr lang="nl-BE" sz="1800" dirty="0" smtClean="0"/>
          </a:p>
          <a:p>
            <a:pPr>
              <a:buFont typeface="Arial" pitchFamily="34" charset="0"/>
              <a:buChar char="•"/>
            </a:pPr>
            <a:endParaRPr lang="nl-BE" sz="1800" dirty="0" smtClean="0"/>
          </a:p>
          <a:p>
            <a:pPr marL="541338" lvl="1" indent="-363538">
              <a:buFont typeface="Arial" pitchFamily="34" charset="0"/>
              <a:buChar char="•"/>
            </a:pPr>
            <a:r>
              <a:rPr lang="nl-BE" sz="1600" dirty="0" smtClean="0"/>
              <a:t>Keyword </a:t>
            </a:r>
            <a:r>
              <a:rPr lang="nl-BE" sz="1600" dirty="0" err="1" smtClean="0"/>
              <a:t>weights</a:t>
            </a:r>
            <a:r>
              <a:rPr lang="nl-BE" sz="1600" b="0" dirty="0" smtClean="0"/>
              <a:t/>
            </a:r>
            <a:br>
              <a:rPr lang="nl-BE" sz="1600" b="0" dirty="0" smtClean="0"/>
            </a:br>
            <a:r>
              <a:rPr lang="nl-BE" sz="1400" b="0" dirty="0" err="1" smtClean="0"/>
              <a:t>very</a:t>
            </a:r>
            <a:r>
              <a:rPr lang="nl-BE" sz="1400" b="0" dirty="0" smtClean="0"/>
              <a:t> common, </a:t>
            </a:r>
            <a:r>
              <a:rPr lang="nl-BE" sz="1400" b="0" dirty="0" err="1" smtClean="0"/>
              <a:t>less</a:t>
            </a:r>
            <a:r>
              <a:rPr lang="nl-BE" sz="1400" b="0" dirty="0" smtClean="0"/>
              <a:t> </a:t>
            </a:r>
            <a:r>
              <a:rPr lang="nl-BE" sz="1400" b="0" dirty="0" err="1" smtClean="0"/>
              <a:t>informative</a:t>
            </a:r>
            <a:r>
              <a:rPr lang="nl-BE" sz="1400" b="0" dirty="0" smtClean="0"/>
              <a:t> </a:t>
            </a:r>
            <a:r>
              <a:rPr lang="nl-BE" sz="1400" b="0" dirty="0" err="1" smtClean="0"/>
              <a:t>words</a:t>
            </a:r>
            <a:r>
              <a:rPr lang="nl-BE" sz="1400" b="0" dirty="0" smtClean="0"/>
              <a:t> </a:t>
            </a:r>
            <a:r>
              <a:rPr lang="nl-BE" sz="1400" b="0" dirty="0" smtClean="0">
                <a:sym typeface="Wingdings" pitchFamily="2" charset="2"/>
              </a:rPr>
              <a:t> </a:t>
            </a:r>
            <a:r>
              <a:rPr lang="nl-BE" sz="1400" b="0" dirty="0" err="1" smtClean="0">
                <a:sym typeface="Wingdings" pitchFamily="2" charset="2"/>
              </a:rPr>
              <a:t>lower</a:t>
            </a:r>
            <a:r>
              <a:rPr lang="nl-BE" sz="1400" b="0" dirty="0" smtClean="0">
                <a:sym typeface="Wingdings" pitchFamily="2" charset="2"/>
              </a:rPr>
              <a:t> </a:t>
            </a:r>
            <a:r>
              <a:rPr lang="nl-BE" sz="1400" b="0" dirty="0" err="1" smtClean="0">
                <a:sym typeface="Wingdings" pitchFamily="2" charset="2"/>
              </a:rPr>
              <a:t>weight</a:t>
            </a:r>
            <a:endParaRPr lang="nl-BE" sz="1400" b="0" dirty="0" smtClean="0"/>
          </a:p>
          <a:p>
            <a:pPr marL="541338" lvl="1" indent="-363538">
              <a:buFont typeface="Arial" pitchFamily="34" charset="0"/>
              <a:buChar char="•"/>
            </a:pPr>
            <a:endParaRPr lang="nl-BE" sz="1600" dirty="0" smtClean="0"/>
          </a:p>
          <a:p>
            <a:pPr marL="541338" lvl="1" indent="-363538">
              <a:buFont typeface="Arial" pitchFamily="34" charset="0"/>
              <a:buChar char="•"/>
            </a:pPr>
            <a:r>
              <a:rPr lang="nl-BE" sz="1600" dirty="0" err="1" smtClean="0"/>
              <a:t>Linked</a:t>
            </a:r>
            <a:r>
              <a:rPr lang="nl-BE" sz="1600" dirty="0" smtClean="0"/>
              <a:t> keywords</a:t>
            </a:r>
            <a:r>
              <a:rPr lang="nl-BE" sz="1600" b="0" dirty="0" smtClean="0"/>
              <a:t/>
            </a:r>
            <a:br>
              <a:rPr lang="nl-BE" sz="1600" b="0" dirty="0" smtClean="0"/>
            </a:br>
            <a:r>
              <a:rPr lang="nl-BE" sz="1400" b="0" i="1" dirty="0" err="1" smtClean="0"/>
              <a:t>set+in+stone</a:t>
            </a:r>
            <a:r>
              <a:rPr lang="nl-BE" sz="1400" b="0" i="1" dirty="0" smtClean="0"/>
              <a:t> </a:t>
            </a:r>
            <a:r>
              <a:rPr lang="nl-BE" sz="1400" b="0" dirty="0" smtClean="0"/>
              <a:t>&gt;</a:t>
            </a:r>
            <a:r>
              <a:rPr lang="nl-BE" sz="1400" b="0" i="1" dirty="0" smtClean="0"/>
              <a:t> </a:t>
            </a:r>
            <a:r>
              <a:rPr lang="nl-BE" sz="1400" b="0" i="1" dirty="0" err="1" smtClean="0"/>
              <a:t>final</a:t>
            </a:r>
            <a:endParaRPr lang="nl-BE" sz="1400" b="0" i="1" dirty="0" smtClean="0"/>
          </a:p>
          <a:p>
            <a:pPr lvl="1">
              <a:buFont typeface="Arial" pitchFamily="34" charset="0"/>
              <a:buChar char="•"/>
            </a:pPr>
            <a:endParaRPr lang="nl-BE" sz="1600" i="1" dirty="0" smtClean="0"/>
          </a:p>
          <a:p>
            <a:pPr lvl="1">
              <a:buFont typeface="Arial" pitchFamily="34" charset="0"/>
              <a:buChar char="•"/>
            </a:pPr>
            <a:endParaRPr lang="nl-BE" sz="1600" i="1" dirty="0"/>
          </a:p>
          <a:p>
            <a:pPr marL="0" indent="0"/>
            <a:r>
              <a:rPr lang="nl-BE" sz="2000" dirty="0" err="1" smtClean="0"/>
              <a:t>Result</a:t>
            </a:r>
            <a:r>
              <a:rPr lang="nl-BE" sz="2000" dirty="0" smtClean="0"/>
              <a:t>: </a:t>
            </a:r>
            <a:r>
              <a:rPr lang="nl-BE" sz="2000" dirty="0" err="1" smtClean="0"/>
              <a:t>broad</a:t>
            </a:r>
            <a:r>
              <a:rPr lang="nl-BE" sz="2000" dirty="0" smtClean="0"/>
              <a:t> </a:t>
            </a:r>
            <a:r>
              <a:rPr lang="nl-BE" sz="2000" dirty="0" err="1" smtClean="0"/>
              <a:t>coverage</a:t>
            </a:r>
            <a:r>
              <a:rPr lang="nl-BE" sz="2000" dirty="0" smtClean="0"/>
              <a:t> </a:t>
            </a:r>
            <a:r>
              <a:rPr lang="nl-BE" sz="2000" dirty="0" err="1" smtClean="0"/>
              <a:t>with</a:t>
            </a:r>
            <a:r>
              <a:rPr lang="nl-BE" sz="2000" dirty="0" smtClean="0"/>
              <a:t> a minimum of manual </a:t>
            </a:r>
            <a:r>
              <a:rPr lang="nl-BE" sz="2000" dirty="0" err="1" smtClean="0"/>
              <a:t>work</a:t>
            </a:r>
            <a:endParaRPr lang="nl-BE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Natural Language Processing</a:t>
            </a:r>
            <a:br>
              <a:rPr lang="nl-BE" dirty="0"/>
            </a:br>
            <a:r>
              <a:rPr lang="nl-BE" sz="1800" dirty="0" smtClean="0"/>
              <a:t>Topic </a:t>
            </a:r>
            <a:r>
              <a:rPr lang="nl-BE" sz="1800" dirty="0" err="1" smtClean="0"/>
              <a:t>Detection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6406958" y="5157192"/>
            <a:ext cx="2630058" cy="1515162"/>
            <a:chOff x="6406958" y="5157192"/>
            <a:chExt cx="2630058" cy="151516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6958" y="5157192"/>
              <a:ext cx="2622807" cy="64770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1539" y="5949280"/>
              <a:ext cx="1865477" cy="7230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725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System Architecture</a:t>
            </a:r>
            <a:br>
              <a:rPr lang="nl-BE" dirty="0" smtClean="0"/>
            </a:br>
            <a:r>
              <a:rPr lang="nl-BE" sz="1800" dirty="0" smtClean="0"/>
              <a:t>scenario engine</a:t>
            </a:r>
            <a:endParaRPr lang="nl-BE" sz="18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596429" y="3316131"/>
            <a:ext cx="7936011" cy="1337005"/>
            <a:chOff x="404215" y="2524043"/>
            <a:chExt cx="7936011" cy="1337005"/>
          </a:xfrm>
        </p:grpSpPr>
        <p:sp>
          <p:nvSpPr>
            <p:cNvPr id="20" name="Right Arrow 19"/>
            <p:cNvSpPr/>
            <p:nvPr/>
          </p:nvSpPr>
          <p:spPr>
            <a:xfrm>
              <a:off x="5266223" y="2924944"/>
              <a:ext cx="1835293" cy="250291"/>
            </a:xfrm>
            <a:prstGeom prst="rightArrow">
              <a:avLst>
                <a:gd name="adj1" fmla="val 68116"/>
                <a:gd name="adj2" fmla="val 50000"/>
              </a:avLst>
            </a:prstGeom>
            <a:solidFill>
              <a:srgbClr val="FB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404215" y="2548488"/>
              <a:ext cx="1138519" cy="683111"/>
            </a:xfrm>
            <a:custGeom>
              <a:avLst/>
              <a:gdLst>
                <a:gd name="connsiteX0" fmla="*/ 0 w 1138519"/>
                <a:gd name="connsiteY0" fmla="*/ 68311 h 683111"/>
                <a:gd name="connsiteX1" fmla="*/ 68311 w 1138519"/>
                <a:gd name="connsiteY1" fmla="*/ 0 h 683111"/>
                <a:gd name="connsiteX2" fmla="*/ 1070208 w 1138519"/>
                <a:gd name="connsiteY2" fmla="*/ 0 h 683111"/>
                <a:gd name="connsiteX3" fmla="*/ 1138519 w 1138519"/>
                <a:gd name="connsiteY3" fmla="*/ 68311 h 683111"/>
                <a:gd name="connsiteX4" fmla="*/ 1138519 w 1138519"/>
                <a:gd name="connsiteY4" fmla="*/ 614800 h 683111"/>
                <a:gd name="connsiteX5" fmla="*/ 1070208 w 1138519"/>
                <a:gd name="connsiteY5" fmla="*/ 683111 h 683111"/>
                <a:gd name="connsiteX6" fmla="*/ 68311 w 1138519"/>
                <a:gd name="connsiteY6" fmla="*/ 683111 h 683111"/>
                <a:gd name="connsiteX7" fmla="*/ 0 w 1138519"/>
                <a:gd name="connsiteY7" fmla="*/ 614800 h 683111"/>
                <a:gd name="connsiteX8" fmla="*/ 0 w 1138519"/>
                <a:gd name="connsiteY8" fmla="*/ 68311 h 68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519" h="683111">
                  <a:moveTo>
                    <a:pt x="0" y="68311"/>
                  </a:moveTo>
                  <a:cubicBezTo>
                    <a:pt x="0" y="30584"/>
                    <a:pt x="30584" y="0"/>
                    <a:pt x="68311" y="0"/>
                  </a:cubicBezTo>
                  <a:lnTo>
                    <a:pt x="1070208" y="0"/>
                  </a:lnTo>
                  <a:cubicBezTo>
                    <a:pt x="1107935" y="0"/>
                    <a:pt x="1138519" y="30584"/>
                    <a:pt x="1138519" y="68311"/>
                  </a:cubicBezTo>
                  <a:lnTo>
                    <a:pt x="1138519" y="614800"/>
                  </a:lnTo>
                  <a:cubicBezTo>
                    <a:pt x="1138519" y="652527"/>
                    <a:pt x="1107935" y="683111"/>
                    <a:pt x="1070208" y="683111"/>
                  </a:cubicBezTo>
                  <a:lnTo>
                    <a:pt x="68311" y="683111"/>
                  </a:lnTo>
                  <a:cubicBezTo>
                    <a:pt x="30584" y="683111"/>
                    <a:pt x="0" y="652527"/>
                    <a:pt x="0" y="614800"/>
                  </a:cubicBezTo>
                  <a:lnTo>
                    <a:pt x="0" y="6831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538" tIns="69538" rIns="69538" bIns="69538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300" dirty="0" err="1" smtClean="0">
                  <a:solidFill>
                    <a:srgbClr val="FFFFFF"/>
                  </a:solidFill>
                </a:rPr>
                <a:t>Text</a:t>
              </a:r>
              <a:r>
                <a:rPr lang="nl-BE" sz="1300" dirty="0" smtClean="0">
                  <a:solidFill>
                    <a:srgbClr val="FFFFFF"/>
                  </a:solidFill>
                </a:rPr>
                <a:t> Input</a:t>
              </a:r>
              <a:endParaRPr lang="nl-BE" sz="1300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656587" y="2748867"/>
              <a:ext cx="241366" cy="282352"/>
            </a:xfrm>
            <a:custGeom>
              <a:avLst/>
              <a:gdLst>
                <a:gd name="connsiteX0" fmla="*/ 0 w 241366"/>
                <a:gd name="connsiteY0" fmla="*/ 56470 h 282352"/>
                <a:gd name="connsiteX1" fmla="*/ 120683 w 241366"/>
                <a:gd name="connsiteY1" fmla="*/ 56470 h 282352"/>
                <a:gd name="connsiteX2" fmla="*/ 120683 w 241366"/>
                <a:gd name="connsiteY2" fmla="*/ 0 h 282352"/>
                <a:gd name="connsiteX3" fmla="*/ 241366 w 241366"/>
                <a:gd name="connsiteY3" fmla="*/ 141176 h 282352"/>
                <a:gd name="connsiteX4" fmla="*/ 120683 w 241366"/>
                <a:gd name="connsiteY4" fmla="*/ 282352 h 282352"/>
                <a:gd name="connsiteX5" fmla="*/ 120683 w 241366"/>
                <a:gd name="connsiteY5" fmla="*/ 225882 h 282352"/>
                <a:gd name="connsiteX6" fmla="*/ 0 w 241366"/>
                <a:gd name="connsiteY6" fmla="*/ 225882 h 282352"/>
                <a:gd name="connsiteX7" fmla="*/ 0 w 241366"/>
                <a:gd name="connsiteY7" fmla="*/ 56470 h 28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366" h="282352">
                  <a:moveTo>
                    <a:pt x="0" y="56470"/>
                  </a:moveTo>
                  <a:lnTo>
                    <a:pt x="120683" y="56470"/>
                  </a:lnTo>
                  <a:lnTo>
                    <a:pt x="120683" y="0"/>
                  </a:lnTo>
                  <a:lnTo>
                    <a:pt x="241366" y="141176"/>
                  </a:lnTo>
                  <a:lnTo>
                    <a:pt x="120683" y="282352"/>
                  </a:lnTo>
                  <a:lnTo>
                    <a:pt x="120683" y="225882"/>
                  </a:lnTo>
                  <a:lnTo>
                    <a:pt x="0" y="225882"/>
                  </a:lnTo>
                  <a:lnTo>
                    <a:pt x="0" y="56470"/>
                  </a:lnTo>
                  <a:close/>
                </a:path>
              </a:pathLst>
            </a:cu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6470" rIns="72410" bIns="5647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BE" sz="1100">
                <a:solidFill>
                  <a:srgbClr val="FFFFFF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998143" y="2548488"/>
              <a:ext cx="1138519" cy="683111"/>
            </a:xfrm>
            <a:custGeom>
              <a:avLst/>
              <a:gdLst>
                <a:gd name="connsiteX0" fmla="*/ 0 w 1138519"/>
                <a:gd name="connsiteY0" fmla="*/ 68311 h 683111"/>
                <a:gd name="connsiteX1" fmla="*/ 68311 w 1138519"/>
                <a:gd name="connsiteY1" fmla="*/ 0 h 683111"/>
                <a:gd name="connsiteX2" fmla="*/ 1070208 w 1138519"/>
                <a:gd name="connsiteY2" fmla="*/ 0 h 683111"/>
                <a:gd name="connsiteX3" fmla="*/ 1138519 w 1138519"/>
                <a:gd name="connsiteY3" fmla="*/ 68311 h 683111"/>
                <a:gd name="connsiteX4" fmla="*/ 1138519 w 1138519"/>
                <a:gd name="connsiteY4" fmla="*/ 614800 h 683111"/>
                <a:gd name="connsiteX5" fmla="*/ 1070208 w 1138519"/>
                <a:gd name="connsiteY5" fmla="*/ 683111 h 683111"/>
                <a:gd name="connsiteX6" fmla="*/ 68311 w 1138519"/>
                <a:gd name="connsiteY6" fmla="*/ 683111 h 683111"/>
                <a:gd name="connsiteX7" fmla="*/ 0 w 1138519"/>
                <a:gd name="connsiteY7" fmla="*/ 614800 h 683111"/>
                <a:gd name="connsiteX8" fmla="*/ 0 w 1138519"/>
                <a:gd name="connsiteY8" fmla="*/ 68311 h 68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519" h="683111">
                  <a:moveTo>
                    <a:pt x="0" y="68311"/>
                  </a:moveTo>
                  <a:cubicBezTo>
                    <a:pt x="0" y="30584"/>
                    <a:pt x="30584" y="0"/>
                    <a:pt x="68311" y="0"/>
                  </a:cubicBezTo>
                  <a:lnTo>
                    <a:pt x="1070208" y="0"/>
                  </a:lnTo>
                  <a:cubicBezTo>
                    <a:pt x="1107935" y="0"/>
                    <a:pt x="1138519" y="30584"/>
                    <a:pt x="1138519" y="68311"/>
                  </a:cubicBezTo>
                  <a:lnTo>
                    <a:pt x="1138519" y="614800"/>
                  </a:lnTo>
                  <a:cubicBezTo>
                    <a:pt x="1138519" y="652527"/>
                    <a:pt x="1107935" y="683111"/>
                    <a:pt x="1070208" y="683111"/>
                  </a:cubicBezTo>
                  <a:lnTo>
                    <a:pt x="68311" y="683111"/>
                  </a:lnTo>
                  <a:cubicBezTo>
                    <a:pt x="30584" y="683111"/>
                    <a:pt x="0" y="652527"/>
                    <a:pt x="0" y="614800"/>
                  </a:cubicBezTo>
                  <a:lnTo>
                    <a:pt x="0" y="6831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538" tIns="69538" rIns="69538" bIns="69538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300" dirty="0" smtClean="0">
                  <a:solidFill>
                    <a:srgbClr val="FFFFFF"/>
                  </a:solidFill>
                </a:rPr>
                <a:t>NLP</a:t>
              </a:r>
              <a:endParaRPr lang="nl-BE" sz="1300" dirty="0">
                <a:solidFill>
                  <a:srgbClr val="FFFFFF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250514" y="2748867"/>
              <a:ext cx="241366" cy="282352"/>
            </a:xfrm>
            <a:custGeom>
              <a:avLst/>
              <a:gdLst>
                <a:gd name="connsiteX0" fmla="*/ 0 w 241366"/>
                <a:gd name="connsiteY0" fmla="*/ 56470 h 282352"/>
                <a:gd name="connsiteX1" fmla="*/ 120683 w 241366"/>
                <a:gd name="connsiteY1" fmla="*/ 56470 h 282352"/>
                <a:gd name="connsiteX2" fmla="*/ 120683 w 241366"/>
                <a:gd name="connsiteY2" fmla="*/ 0 h 282352"/>
                <a:gd name="connsiteX3" fmla="*/ 241366 w 241366"/>
                <a:gd name="connsiteY3" fmla="*/ 141176 h 282352"/>
                <a:gd name="connsiteX4" fmla="*/ 120683 w 241366"/>
                <a:gd name="connsiteY4" fmla="*/ 282352 h 282352"/>
                <a:gd name="connsiteX5" fmla="*/ 120683 w 241366"/>
                <a:gd name="connsiteY5" fmla="*/ 225882 h 282352"/>
                <a:gd name="connsiteX6" fmla="*/ 0 w 241366"/>
                <a:gd name="connsiteY6" fmla="*/ 225882 h 282352"/>
                <a:gd name="connsiteX7" fmla="*/ 0 w 241366"/>
                <a:gd name="connsiteY7" fmla="*/ 56470 h 28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366" h="282352">
                  <a:moveTo>
                    <a:pt x="0" y="56470"/>
                  </a:moveTo>
                  <a:lnTo>
                    <a:pt x="120683" y="56470"/>
                  </a:lnTo>
                  <a:lnTo>
                    <a:pt x="120683" y="0"/>
                  </a:lnTo>
                  <a:lnTo>
                    <a:pt x="241366" y="141176"/>
                  </a:lnTo>
                  <a:lnTo>
                    <a:pt x="120683" y="282352"/>
                  </a:lnTo>
                  <a:lnTo>
                    <a:pt x="120683" y="225882"/>
                  </a:lnTo>
                  <a:lnTo>
                    <a:pt x="0" y="225882"/>
                  </a:lnTo>
                  <a:lnTo>
                    <a:pt x="0" y="56470"/>
                  </a:lnTo>
                  <a:close/>
                </a:path>
              </a:pathLst>
            </a:cu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6470" rIns="72410" bIns="5647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BE" sz="1100">
                <a:solidFill>
                  <a:srgbClr val="FFFFFF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923928" y="2548712"/>
              <a:ext cx="1228443" cy="683111"/>
            </a:xfrm>
            <a:custGeom>
              <a:avLst/>
              <a:gdLst>
                <a:gd name="connsiteX0" fmla="*/ 0 w 1138519"/>
                <a:gd name="connsiteY0" fmla="*/ 68311 h 683111"/>
                <a:gd name="connsiteX1" fmla="*/ 68311 w 1138519"/>
                <a:gd name="connsiteY1" fmla="*/ 0 h 683111"/>
                <a:gd name="connsiteX2" fmla="*/ 1070208 w 1138519"/>
                <a:gd name="connsiteY2" fmla="*/ 0 h 683111"/>
                <a:gd name="connsiteX3" fmla="*/ 1138519 w 1138519"/>
                <a:gd name="connsiteY3" fmla="*/ 68311 h 683111"/>
                <a:gd name="connsiteX4" fmla="*/ 1138519 w 1138519"/>
                <a:gd name="connsiteY4" fmla="*/ 614800 h 683111"/>
                <a:gd name="connsiteX5" fmla="*/ 1070208 w 1138519"/>
                <a:gd name="connsiteY5" fmla="*/ 683111 h 683111"/>
                <a:gd name="connsiteX6" fmla="*/ 68311 w 1138519"/>
                <a:gd name="connsiteY6" fmla="*/ 683111 h 683111"/>
                <a:gd name="connsiteX7" fmla="*/ 0 w 1138519"/>
                <a:gd name="connsiteY7" fmla="*/ 614800 h 683111"/>
                <a:gd name="connsiteX8" fmla="*/ 0 w 1138519"/>
                <a:gd name="connsiteY8" fmla="*/ 68311 h 68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519" h="683111">
                  <a:moveTo>
                    <a:pt x="0" y="68311"/>
                  </a:moveTo>
                  <a:cubicBezTo>
                    <a:pt x="0" y="30584"/>
                    <a:pt x="30584" y="0"/>
                    <a:pt x="68311" y="0"/>
                  </a:cubicBezTo>
                  <a:lnTo>
                    <a:pt x="1070208" y="0"/>
                  </a:lnTo>
                  <a:cubicBezTo>
                    <a:pt x="1107935" y="0"/>
                    <a:pt x="1138519" y="30584"/>
                    <a:pt x="1138519" y="68311"/>
                  </a:cubicBezTo>
                  <a:lnTo>
                    <a:pt x="1138519" y="614800"/>
                  </a:lnTo>
                  <a:cubicBezTo>
                    <a:pt x="1138519" y="652527"/>
                    <a:pt x="1107935" y="683111"/>
                    <a:pt x="1070208" y="683111"/>
                  </a:cubicBezTo>
                  <a:lnTo>
                    <a:pt x="68311" y="683111"/>
                  </a:lnTo>
                  <a:cubicBezTo>
                    <a:pt x="30584" y="683111"/>
                    <a:pt x="0" y="652527"/>
                    <a:pt x="0" y="614800"/>
                  </a:cubicBezTo>
                  <a:lnTo>
                    <a:pt x="0" y="68311"/>
                  </a:ln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538" tIns="69538" rIns="69538" bIns="69538" numCol="1" spcCol="1270" anchor="ctr" anchorCtr="0">
              <a:noAutofit/>
            </a:bodyPr>
            <a:lstStyle/>
            <a:p>
              <a:pPr algn="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300" dirty="0" smtClean="0">
                  <a:solidFill>
                    <a:srgbClr val="FFFFFF"/>
                  </a:solidFill>
                </a:rPr>
                <a:t>Scenario</a:t>
              </a:r>
              <a:br>
                <a:rPr lang="nl-BE" sz="1300" dirty="0" smtClean="0">
                  <a:solidFill>
                    <a:srgbClr val="FFFFFF"/>
                  </a:solidFill>
                </a:rPr>
              </a:br>
              <a:r>
                <a:rPr lang="nl-BE" sz="1300" dirty="0" smtClean="0">
                  <a:solidFill>
                    <a:srgbClr val="FFFFFF"/>
                  </a:solidFill>
                </a:rPr>
                <a:t>Engine</a:t>
              </a:r>
              <a:endParaRPr lang="nl-BE" sz="1300" dirty="0">
                <a:solidFill>
                  <a:srgbClr val="FFFFFF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266224" y="2636912"/>
              <a:ext cx="241366" cy="282352"/>
            </a:xfrm>
            <a:custGeom>
              <a:avLst/>
              <a:gdLst>
                <a:gd name="connsiteX0" fmla="*/ 0 w 241366"/>
                <a:gd name="connsiteY0" fmla="*/ 56470 h 282352"/>
                <a:gd name="connsiteX1" fmla="*/ 120683 w 241366"/>
                <a:gd name="connsiteY1" fmla="*/ 56470 h 282352"/>
                <a:gd name="connsiteX2" fmla="*/ 120683 w 241366"/>
                <a:gd name="connsiteY2" fmla="*/ 0 h 282352"/>
                <a:gd name="connsiteX3" fmla="*/ 241366 w 241366"/>
                <a:gd name="connsiteY3" fmla="*/ 141176 h 282352"/>
                <a:gd name="connsiteX4" fmla="*/ 120683 w 241366"/>
                <a:gd name="connsiteY4" fmla="*/ 282352 h 282352"/>
                <a:gd name="connsiteX5" fmla="*/ 120683 w 241366"/>
                <a:gd name="connsiteY5" fmla="*/ 225882 h 282352"/>
                <a:gd name="connsiteX6" fmla="*/ 0 w 241366"/>
                <a:gd name="connsiteY6" fmla="*/ 225882 h 282352"/>
                <a:gd name="connsiteX7" fmla="*/ 0 w 241366"/>
                <a:gd name="connsiteY7" fmla="*/ 56470 h 28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366" h="282352">
                  <a:moveTo>
                    <a:pt x="0" y="56470"/>
                  </a:moveTo>
                  <a:lnTo>
                    <a:pt x="120683" y="56470"/>
                  </a:lnTo>
                  <a:lnTo>
                    <a:pt x="120683" y="0"/>
                  </a:lnTo>
                  <a:lnTo>
                    <a:pt x="241366" y="141176"/>
                  </a:lnTo>
                  <a:lnTo>
                    <a:pt x="120683" y="282352"/>
                  </a:lnTo>
                  <a:lnTo>
                    <a:pt x="120683" y="225882"/>
                  </a:lnTo>
                  <a:lnTo>
                    <a:pt x="0" y="225882"/>
                  </a:lnTo>
                  <a:lnTo>
                    <a:pt x="0" y="56470"/>
                  </a:lnTo>
                  <a:close/>
                </a:path>
              </a:pathLst>
            </a:cu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6470" rIns="72410" bIns="5647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BE" sz="1100">
                <a:solidFill>
                  <a:srgbClr val="FFFFFF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607780" y="2548488"/>
              <a:ext cx="1138519" cy="683111"/>
            </a:xfrm>
            <a:custGeom>
              <a:avLst/>
              <a:gdLst>
                <a:gd name="connsiteX0" fmla="*/ 0 w 1138519"/>
                <a:gd name="connsiteY0" fmla="*/ 68311 h 683111"/>
                <a:gd name="connsiteX1" fmla="*/ 68311 w 1138519"/>
                <a:gd name="connsiteY1" fmla="*/ 0 h 683111"/>
                <a:gd name="connsiteX2" fmla="*/ 1070208 w 1138519"/>
                <a:gd name="connsiteY2" fmla="*/ 0 h 683111"/>
                <a:gd name="connsiteX3" fmla="*/ 1138519 w 1138519"/>
                <a:gd name="connsiteY3" fmla="*/ 68311 h 683111"/>
                <a:gd name="connsiteX4" fmla="*/ 1138519 w 1138519"/>
                <a:gd name="connsiteY4" fmla="*/ 614800 h 683111"/>
                <a:gd name="connsiteX5" fmla="*/ 1070208 w 1138519"/>
                <a:gd name="connsiteY5" fmla="*/ 683111 h 683111"/>
                <a:gd name="connsiteX6" fmla="*/ 68311 w 1138519"/>
                <a:gd name="connsiteY6" fmla="*/ 683111 h 683111"/>
                <a:gd name="connsiteX7" fmla="*/ 0 w 1138519"/>
                <a:gd name="connsiteY7" fmla="*/ 614800 h 683111"/>
                <a:gd name="connsiteX8" fmla="*/ 0 w 1138519"/>
                <a:gd name="connsiteY8" fmla="*/ 68311 h 68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519" h="683111">
                  <a:moveTo>
                    <a:pt x="0" y="68311"/>
                  </a:moveTo>
                  <a:cubicBezTo>
                    <a:pt x="0" y="30584"/>
                    <a:pt x="30584" y="0"/>
                    <a:pt x="68311" y="0"/>
                  </a:cubicBezTo>
                  <a:lnTo>
                    <a:pt x="1070208" y="0"/>
                  </a:lnTo>
                  <a:cubicBezTo>
                    <a:pt x="1107935" y="0"/>
                    <a:pt x="1138519" y="30584"/>
                    <a:pt x="1138519" y="68311"/>
                  </a:cubicBezTo>
                  <a:lnTo>
                    <a:pt x="1138519" y="614800"/>
                  </a:lnTo>
                  <a:cubicBezTo>
                    <a:pt x="1138519" y="652527"/>
                    <a:pt x="1107935" y="683111"/>
                    <a:pt x="1070208" y="683111"/>
                  </a:cubicBezTo>
                  <a:lnTo>
                    <a:pt x="68311" y="683111"/>
                  </a:lnTo>
                  <a:cubicBezTo>
                    <a:pt x="30584" y="683111"/>
                    <a:pt x="0" y="652527"/>
                    <a:pt x="0" y="614800"/>
                  </a:cubicBezTo>
                  <a:lnTo>
                    <a:pt x="0" y="6831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538" tIns="69538" rIns="69538" bIns="69538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300" dirty="0" smtClean="0">
                  <a:solidFill>
                    <a:srgbClr val="FFFFFF"/>
                  </a:solidFill>
                </a:rPr>
                <a:t>Audio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6860151" y="2636912"/>
              <a:ext cx="241366" cy="282352"/>
            </a:xfrm>
            <a:custGeom>
              <a:avLst/>
              <a:gdLst>
                <a:gd name="connsiteX0" fmla="*/ 0 w 241366"/>
                <a:gd name="connsiteY0" fmla="*/ 56470 h 282352"/>
                <a:gd name="connsiteX1" fmla="*/ 120683 w 241366"/>
                <a:gd name="connsiteY1" fmla="*/ 56470 h 282352"/>
                <a:gd name="connsiteX2" fmla="*/ 120683 w 241366"/>
                <a:gd name="connsiteY2" fmla="*/ 0 h 282352"/>
                <a:gd name="connsiteX3" fmla="*/ 241366 w 241366"/>
                <a:gd name="connsiteY3" fmla="*/ 141176 h 282352"/>
                <a:gd name="connsiteX4" fmla="*/ 120683 w 241366"/>
                <a:gd name="connsiteY4" fmla="*/ 282352 h 282352"/>
                <a:gd name="connsiteX5" fmla="*/ 120683 w 241366"/>
                <a:gd name="connsiteY5" fmla="*/ 225882 h 282352"/>
                <a:gd name="connsiteX6" fmla="*/ 0 w 241366"/>
                <a:gd name="connsiteY6" fmla="*/ 225882 h 282352"/>
                <a:gd name="connsiteX7" fmla="*/ 0 w 241366"/>
                <a:gd name="connsiteY7" fmla="*/ 56470 h 28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366" h="282352">
                  <a:moveTo>
                    <a:pt x="0" y="56470"/>
                  </a:moveTo>
                  <a:lnTo>
                    <a:pt x="120683" y="56470"/>
                  </a:lnTo>
                  <a:lnTo>
                    <a:pt x="120683" y="0"/>
                  </a:lnTo>
                  <a:lnTo>
                    <a:pt x="241366" y="141176"/>
                  </a:lnTo>
                  <a:lnTo>
                    <a:pt x="120683" y="282352"/>
                  </a:lnTo>
                  <a:lnTo>
                    <a:pt x="120683" y="225882"/>
                  </a:lnTo>
                  <a:lnTo>
                    <a:pt x="0" y="225882"/>
                  </a:lnTo>
                  <a:lnTo>
                    <a:pt x="0" y="56470"/>
                  </a:lnTo>
                  <a:close/>
                </a:path>
              </a:pathLst>
            </a:cu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6470" rIns="72410" bIns="5647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BE" sz="1100">
                <a:solidFill>
                  <a:srgbClr val="FFFFFF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7201707" y="2548488"/>
              <a:ext cx="1138519" cy="683111"/>
            </a:xfrm>
            <a:custGeom>
              <a:avLst/>
              <a:gdLst>
                <a:gd name="connsiteX0" fmla="*/ 0 w 1138519"/>
                <a:gd name="connsiteY0" fmla="*/ 68311 h 683111"/>
                <a:gd name="connsiteX1" fmla="*/ 68311 w 1138519"/>
                <a:gd name="connsiteY1" fmla="*/ 0 h 683111"/>
                <a:gd name="connsiteX2" fmla="*/ 1070208 w 1138519"/>
                <a:gd name="connsiteY2" fmla="*/ 0 h 683111"/>
                <a:gd name="connsiteX3" fmla="*/ 1138519 w 1138519"/>
                <a:gd name="connsiteY3" fmla="*/ 68311 h 683111"/>
                <a:gd name="connsiteX4" fmla="*/ 1138519 w 1138519"/>
                <a:gd name="connsiteY4" fmla="*/ 614800 h 683111"/>
                <a:gd name="connsiteX5" fmla="*/ 1070208 w 1138519"/>
                <a:gd name="connsiteY5" fmla="*/ 683111 h 683111"/>
                <a:gd name="connsiteX6" fmla="*/ 68311 w 1138519"/>
                <a:gd name="connsiteY6" fmla="*/ 683111 h 683111"/>
                <a:gd name="connsiteX7" fmla="*/ 0 w 1138519"/>
                <a:gd name="connsiteY7" fmla="*/ 614800 h 683111"/>
                <a:gd name="connsiteX8" fmla="*/ 0 w 1138519"/>
                <a:gd name="connsiteY8" fmla="*/ 68311 h 68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519" h="683111">
                  <a:moveTo>
                    <a:pt x="0" y="68311"/>
                  </a:moveTo>
                  <a:cubicBezTo>
                    <a:pt x="0" y="30584"/>
                    <a:pt x="30584" y="0"/>
                    <a:pt x="68311" y="0"/>
                  </a:cubicBezTo>
                  <a:lnTo>
                    <a:pt x="1070208" y="0"/>
                  </a:lnTo>
                  <a:cubicBezTo>
                    <a:pt x="1107935" y="0"/>
                    <a:pt x="1138519" y="30584"/>
                    <a:pt x="1138519" y="68311"/>
                  </a:cubicBezTo>
                  <a:lnTo>
                    <a:pt x="1138519" y="614800"/>
                  </a:lnTo>
                  <a:cubicBezTo>
                    <a:pt x="1138519" y="652527"/>
                    <a:pt x="1107935" y="683111"/>
                    <a:pt x="1070208" y="683111"/>
                  </a:cubicBezTo>
                  <a:lnTo>
                    <a:pt x="68311" y="683111"/>
                  </a:lnTo>
                  <a:cubicBezTo>
                    <a:pt x="30584" y="683111"/>
                    <a:pt x="0" y="652527"/>
                    <a:pt x="0" y="614800"/>
                  </a:cubicBezTo>
                  <a:lnTo>
                    <a:pt x="0" y="6831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538" tIns="69538" rIns="69538" bIns="69538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300" dirty="0" err="1" smtClean="0">
                  <a:solidFill>
                    <a:srgbClr val="FFFFFF"/>
                  </a:solidFill>
                </a:rPr>
                <a:t>Visualization</a:t>
              </a:r>
              <a:endParaRPr lang="nl-BE" sz="1300" dirty="0">
                <a:solidFill>
                  <a:srgbClr val="FFFFFF"/>
                </a:solidFill>
              </a:endParaRPr>
            </a:p>
          </p:txBody>
        </p:sp>
        <p:sp>
          <p:nvSpPr>
            <p:cNvPr id="22" name="Bent-Up Arrow 21"/>
            <p:cNvSpPr/>
            <p:nvPr/>
          </p:nvSpPr>
          <p:spPr>
            <a:xfrm flipH="1">
              <a:off x="683568" y="3284984"/>
              <a:ext cx="7077537" cy="576064"/>
            </a:xfrm>
            <a:prstGeom prst="bentUpArrow">
              <a:avLst>
                <a:gd name="adj1" fmla="val 25000"/>
                <a:gd name="adj2" fmla="val 24344"/>
                <a:gd name="adj3" fmla="val 25000"/>
              </a:avLst>
            </a:prstGeom>
            <a:solidFill>
              <a:srgbClr val="FB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25" name="Bent-Up Arrow 24"/>
            <p:cNvSpPr/>
            <p:nvPr/>
          </p:nvSpPr>
          <p:spPr>
            <a:xfrm>
              <a:off x="761838" y="3284984"/>
              <a:ext cx="7194538" cy="576064"/>
            </a:xfrm>
            <a:prstGeom prst="bentUpArrow">
              <a:avLst>
                <a:gd name="adj1" fmla="val 25000"/>
                <a:gd name="adj2" fmla="val 23688"/>
                <a:gd name="adj3" fmla="val 0"/>
              </a:avLst>
            </a:prstGeom>
            <a:solidFill>
              <a:srgbClr val="FB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26" name="Bent-Up Arrow 25"/>
            <p:cNvSpPr/>
            <p:nvPr/>
          </p:nvSpPr>
          <p:spPr>
            <a:xfrm>
              <a:off x="761838" y="3284984"/>
              <a:ext cx="5538354" cy="576064"/>
            </a:xfrm>
            <a:prstGeom prst="bentUpArrow">
              <a:avLst>
                <a:gd name="adj1" fmla="val 25000"/>
                <a:gd name="adj2" fmla="val 23688"/>
                <a:gd name="adj3" fmla="val 0"/>
              </a:avLst>
            </a:prstGeom>
            <a:solidFill>
              <a:srgbClr val="FB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27" name="Bent-Up Arrow 26"/>
            <p:cNvSpPr/>
            <p:nvPr/>
          </p:nvSpPr>
          <p:spPr>
            <a:xfrm flipH="1">
              <a:off x="996646" y="3284983"/>
              <a:ext cx="3326457" cy="341169"/>
            </a:xfrm>
            <a:prstGeom prst="bentUpArrow">
              <a:avLst>
                <a:gd name="adj1" fmla="val 34577"/>
                <a:gd name="adj2" fmla="val 32963"/>
                <a:gd name="adj3" fmla="val 28831"/>
              </a:avLst>
            </a:prstGeom>
            <a:solidFill>
              <a:srgbClr val="FB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28" name="Bent-Up Arrow 27"/>
            <p:cNvSpPr/>
            <p:nvPr/>
          </p:nvSpPr>
          <p:spPr>
            <a:xfrm>
              <a:off x="1074916" y="3284984"/>
              <a:ext cx="3641100" cy="341168"/>
            </a:xfrm>
            <a:prstGeom prst="bentUpArrow">
              <a:avLst>
                <a:gd name="adj1" fmla="val 34577"/>
                <a:gd name="adj2" fmla="val 32963"/>
                <a:gd name="adj3" fmla="val 0"/>
              </a:avLst>
            </a:prstGeom>
            <a:solidFill>
              <a:srgbClr val="FB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619481" y="2524043"/>
              <a:ext cx="736495" cy="736495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cxnSp>
          <p:nvCxnSpPr>
            <p:cNvPr id="37" name="Straight Connector 36"/>
            <p:cNvCxnSpPr>
              <a:stCxn id="32" idx="0"/>
              <a:endCxn id="32" idx="4"/>
            </p:cNvCxnSpPr>
            <p:nvPr/>
          </p:nvCxnSpPr>
          <p:spPr>
            <a:xfrm>
              <a:off x="3987729" y="2524043"/>
              <a:ext cx="0" cy="7364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2" idx="2"/>
              <a:endCxn id="32" idx="6"/>
            </p:cNvCxnSpPr>
            <p:nvPr/>
          </p:nvCxnSpPr>
          <p:spPr>
            <a:xfrm>
              <a:off x="3619481" y="2892291"/>
              <a:ext cx="73649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2" idx="1"/>
              <a:endCxn id="32" idx="5"/>
            </p:cNvCxnSpPr>
            <p:nvPr/>
          </p:nvCxnSpPr>
          <p:spPr>
            <a:xfrm>
              <a:off x="3727338" y="2631900"/>
              <a:ext cx="520781" cy="52078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2" idx="3"/>
            </p:cNvCxnSpPr>
            <p:nvPr/>
          </p:nvCxnSpPr>
          <p:spPr>
            <a:xfrm flipV="1">
              <a:off x="3727338" y="2636912"/>
              <a:ext cx="520781" cy="5157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6406958" y="5157192"/>
            <a:ext cx="2630058" cy="1515162"/>
            <a:chOff x="6406958" y="5157192"/>
            <a:chExt cx="2630058" cy="1515162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6958" y="5157192"/>
              <a:ext cx="2622807" cy="647701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1539" y="5949280"/>
              <a:ext cx="1865477" cy="723074"/>
            </a:xfrm>
            <a:prstGeom prst="rect">
              <a:avLst/>
            </a:prstGeom>
          </p:spPr>
        </p:pic>
      </p:grpSp>
      <p:sp>
        <p:nvSpPr>
          <p:cNvPr id="29" name="Freeform 10"/>
          <p:cNvSpPr/>
          <p:nvPr/>
        </p:nvSpPr>
        <p:spPr>
          <a:xfrm>
            <a:off x="4349346" y="1052736"/>
            <a:ext cx="1374782" cy="1368152"/>
          </a:xfrm>
          <a:custGeom>
            <a:avLst/>
            <a:gdLst>
              <a:gd name="connsiteX0" fmla="*/ 0 w 1138519"/>
              <a:gd name="connsiteY0" fmla="*/ 68311 h 683111"/>
              <a:gd name="connsiteX1" fmla="*/ 68311 w 1138519"/>
              <a:gd name="connsiteY1" fmla="*/ 0 h 683111"/>
              <a:gd name="connsiteX2" fmla="*/ 1070208 w 1138519"/>
              <a:gd name="connsiteY2" fmla="*/ 0 h 683111"/>
              <a:gd name="connsiteX3" fmla="*/ 1138519 w 1138519"/>
              <a:gd name="connsiteY3" fmla="*/ 68311 h 683111"/>
              <a:gd name="connsiteX4" fmla="*/ 1138519 w 1138519"/>
              <a:gd name="connsiteY4" fmla="*/ 614800 h 683111"/>
              <a:gd name="connsiteX5" fmla="*/ 1070208 w 1138519"/>
              <a:gd name="connsiteY5" fmla="*/ 683111 h 683111"/>
              <a:gd name="connsiteX6" fmla="*/ 68311 w 1138519"/>
              <a:gd name="connsiteY6" fmla="*/ 683111 h 683111"/>
              <a:gd name="connsiteX7" fmla="*/ 0 w 1138519"/>
              <a:gd name="connsiteY7" fmla="*/ 614800 h 683111"/>
              <a:gd name="connsiteX8" fmla="*/ 0 w 1138519"/>
              <a:gd name="connsiteY8" fmla="*/ 68311 h 683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519" h="683111">
                <a:moveTo>
                  <a:pt x="0" y="68311"/>
                </a:moveTo>
                <a:cubicBezTo>
                  <a:pt x="0" y="30584"/>
                  <a:pt x="30584" y="0"/>
                  <a:pt x="68311" y="0"/>
                </a:cubicBezTo>
                <a:lnTo>
                  <a:pt x="1070208" y="0"/>
                </a:lnTo>
                <a:cubicBezTo>
                  <a:pt x="1107935" y="0"/>
                  <a:pt x="1138519" y="30584"/>
                  <a:pt x="1138519" y="68311"/>
                </a:cubicBezTo>
                <a:lnTo>
                  <a:pt x="1138519" y="614800"/>
                </a:lnTo>
                <a:cubicBezTo>
                  <a:pt x="1138519" y="652527"/>
                  <a:pt x="1107935" y="683111"/>
                  <a:pt x="1070208" y="683111"/>
                </a:cubicBezTo>
                <a:lnTo>
                  <a:pt x="68311" y="683111"/>
                </a:lnTo>
                <a:cubicBezTo>
                  <a:pt x="30584" y="683111"/>
                  <a:pt x="0" y="652527"/>
                  <a:pt x="0" y="614800"/>
                </a:cubicBezTo>
                <a:lnTo>
                  <a:pt x="0" y="6831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69538" tIns="69538" rIns="69538" bIns="69538" numCol="1" spcCol="1270" anchor="t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300" dirty="0">
                <a:solidFill>
                  <a:srgbClr val="FFFFFF"/>
                </a:solidFill>
              </a:rPr>
              <a:t>S</a:t>
            </a:r>
            <a:r>
              <a:rPr lang="nl-BE" sz="1300" dirty="0" smtClean="0">
                <a:solidFill>
                  <a:srgbClr val="FFFFFF"/>
                </a:solidFill>
              </a:rPr>
              <a:t>cenario</a:t>
            </a:r>
            <a:endParaRPr lang="nl-BE" sz="1300" dirty="0">
              <a:solidFill>
                <a:srgbClr val="FFFFFF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421" y="1365283"/>
            <a:ext cx="1114632" cy="940737"/>
          </a:xfrm>
          <a:prstGeom prst="rect">
            <a:avLst/>
          </a:prstGeom>
        </p:spPr>
      </p:pic>
      <p:sp>
        <p:nvSpPr>
          <p:cNvPr id="30" name="Right Arrow 19"/>
          <p:cNvSpPr/>
          <p:nvPr/>
        </p:nvSpPr>
        <p:spPr>
          <a:xfrm rot="1585502">
            <a:off x="5779298" y="2543027"/>
            <a:ext cx="1944754" cy="250291"/>
          </a:xfrm>
          <a:prstGeom prst="rightArrow">
            <a:avLst>
              <a:gd name="adj1" fmla="val 68116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  <p:sp>
        <p:nvSpPr>
          <p:cNvPr id="31" name="Right Arrow 19"/>
          <p:cNvSpPr/>
          <p:nvPr/>
        </p:nvSpPr>
        <p:spPr>
          <a:xfrm rot="2809012">
            <a:off x="5503795" y="2734694"/>
            <a:ext cx="922801" cy="250291"/>
          </a:xfrm>
          <a:prstGeom prst="rightArrow">
            <a:avLst>
              <a:gd name="adj1" fmla="val 68116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  <p:sp>
        <p:nvSpPr>
          <p:cNvPr id="33" name="Right Arrow 19"/>
          <p:cNvSpPr/>
          <p:nvPr/>
        </p:nvSpPr>
        <p:spPr>
          <a:xfrm rot="5651720">
            <a:off x="4542022" y="2767904"/>
            <a:ext cx="644779" cy="250291"/>
          </a:xfrm>
          <a:prstGeom prst="rightArrow">
            <a:avLst>
              <a:gd name="adj1" fmla="val 68116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  <p:sp>
        <p:nvSpPr>
          <p:cNvPr id="34" name="Right Arrow 19"/>
          <p:cNvSpPr/>
          <p:nvPr/>
        </p:nvSpPr>
        <p:spPr>
          <a:xfrm rot="8509397">
            <a:off x="2849328" y="2594210"/>
            <a:ext cx="1485525" cy="250291"/>
          </a:xfrm>
          <a:prstGeom prst="rightArrow">
            <a:avLst>
              <a:gd name="adj1" fmla="val 68116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0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Scenario Engine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000" dirty="0" err="1" smtClean="0"/>
              <a:t>Two</a:t>
            </a:r>
            <a:r>
              <a:rPr lang="nl-BE" sz="2000" dirty="0" smtClean="0"/>
              <a:t> </a:t>
            </a:r>
            <a:r>
              <a:rPr lang="nl-BE" sz="2000" dirty="0" err="1" smtClean="0"/>
              <a:t>main</a:t>
            </a:r>
            <a:r>
              <a:rPr lang="nl-BE" sz="2000" dirty="0" smtClean="0"/>
              <a:t> jobs</a:t>
            </a:r>
          </a:p>
          <a:p>
            <a:pPr>
              <a:buFont typeface="Arial" pitchFamily="34" charset="0"/>
              <a:buChar char="•"/>
            </a:pPr>
            <a:r>
              <a:rPr lang="nl-BE" sz="1800" dirty="0" smtClean="0"/>
              <a:t>update </a:t>
            </a:r>
            <a:r>
              <a:rPr lang="nl-BE" sz="1800" dirty="0" err="1" smtClean="0"/>
              <a:t>current</a:t>
            </a:r>
            <a:r>
              <a:rPr lang="nl-BE" sz="1800" dirty="0" smtClean="0"/>
              <a:t> VA </a:t>
            </a:r>
            <a:r>
              <a:rPr lang="nl-BE" sz="1800" dirty="0" err="1" smtClean="0"/>
              <a:t>Leary-position</a:t>
            </a:r>
            <a:r>
              <a:rPr lang="nl-BE" sz="1800" dirty="0" smtClean="0"/>
              <a:t> </a:t>
            </a:r>
            <a:r>
              <a:rPr lang="nl-BE" sz="1800" dirty="0" err="1" smtClean="0"/>
              <a:t>based</a:t>
            </a:r>
            <a:r>
              <a:rPr lang="nl-BE" sz="1800" dirty="0" smtClean="0"/>
              <a:t> on </a:t>
            </a:r>
            <a:r>
              <a:rPr lang="nl-BE" sz="1800" dirty="0" err="1" smtClean="0"/>
              <a:t>player</a:t>
            </a:r>
            <a:r>
              <a:rPr lang="nl-BE" sz="1800" dirty="0" smtClean="0"/>
              <a:t> octant</a:t>
            </a:r>
          </a:p>
          <a:p>
            <a:pPr lvl="2">
              <a:buFont typeface="Arial" pitchFamily="34" charset="0"/>
              <a:buChar char="•"/>
            </a:pPr>
            <a:r>
              <a:rPr lang="nl-BE" sz="1800" dirty="0" smtClean="0"/>
              <a:t>    </a:t>
            </a:r>
            <a:r>
              <a:rPr lang="nl-BE" sz="1800" dirty="0" err="1" smtClean="0"/>
              <a:t>Based</a:t>
            </a:r>
            <a:r>
              <a:rPr lang="nl-BE" sz="1800" dirty="0" smtClean="0"/>
              <a:t> on </a:t>
            </a:r>
            <a:r>
              <a:rPr lang="nl-BE" sz="1800" dirty="0" err="1" smtClean="0"/>
              <a:t>axis</a:t>
            </a:r>
            <a:r>
              <a:rPr lang="nl-BE" sz="1800" dirty="0" smtClean="0"/>
              <a:t> </a:t>
            </a:r>
            <a:r>
              <a:rPr lang="nl-BE" sz="1800" dirty="0" err="1" smtClean="0"/>
              <a:t>dynamics</a:t>
            </a:r>
            <a:endParaRPr lang="nl-BE" sz="1800" dirty="0" smtClean="0"/>
          </a:p>
          <a:p>
            <a:pPr>
              <a:buFont typeface="Arial" pitchFamily="34" charset="0"/>
              <a:buChar char="•"/>
            </a:pPr>
            <a:r>
              <a:rPr lang="nl-BE" sz="1800" dirty="0" smtClean="0"/>
              <a:t>Select VA response</a:t>
            </a:r>
          </a:p>
          <a:p>
            <a:pPr lvl="2">
              <a:buFont typeface="Arial" pitchFamily="34" charset="0"/>
              <a:buChar char="•"/>
            </a:pPr>
            <a:r>
              <a:rPr lang="nl-BE" sz="1800" b="0" dirty="0" smtClean="0"/>
              <a:t>    </a:t>
            </a:r>
            <a:r>
              <a:rPr lang="nl-BE" sz="1800" b="0" dirty="0" err="1" smtClean="0"/>
              <a:t>Based</a:t>
            </a:r>
            <a:r>
              <a:rPr lang="nl-BE" sz="1800" b="0" dirty="0" smtClean="0"/>
              <a:t> on links in scenario</a:t>
            </a:r>
          </a:p>
          <a:p>
            <a:pPr lvl="2">
              <a:buFont typeface="Arial" pitchFamily="34" charset="0"/>
              <a:buChar char="•"/>
            </a:pPr>
            <a:r>
              <a:rPr lang="nl-BE" sz="1800" dirty="0"/>
              <a:t> </a:t>
            </a:r>
            <a:r>
              <a:rPr lang="nl-BE" sz="1800" dirty="0" smtClean="0"/>
              <a:t>   Special statements </a:t>
            </a:r>
            <a:r>
              <a:rPr lang="nl-BE" sz="1800" dirty="0" err="1" smtClean="0"/>
              <a:t>may</a:t>
            </a:r>
            <a:r>
              <a:rPr lang="nl-BE" sz="1800" dirty="0" smtClean="0"/>
              <a:t> </a:t>
            </a:r>
            <a:r>
              <a:rPr lang="nl-BE" sz="1800" dirty="0" err="1" smtClean="0"/>
              <a:t>override</a:t>
            </a:r>
            <a:r>
              <a:rPr lang="nl-BE" sz="1800" dirty="0" smtClean="0"/>
              <a:t> links!</a:t>
            </a:r>
            <a:endParaRPr lang="nl-BE" sz="1800" b="0" dirty="0"/>
          </a:p>
        </p:txBody>
      </p:sp>
      <p:grpSp>
        <p:nvGrpSpPr>
          <p:cNvPr id="4" name="Group 3"/>
          <p:cNvGrpSpPr/>
          <p:nvPr/>
        </p:nvGrpSpPr>
        <p:grpSpPr>
          <a:xfrm>
            <a:off x="6406958" y="5157192"/>
            <a:ext cx="2630058" cy="1515162"/>
            <a:chOff x="6406958" y="5157192"/>
            <a:chExt cx="2630058" cy="15151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6958" y="5157192"/>
              <a:ext cx="2622807" cy="64770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1539" y="5949280"/>
              <a:ext cx="1865477" cy="7230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280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Scenario Engine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8789600" cy="3768532"/>
          </a:xfrm>
        </p:spPr>
        <p:txBody>
          <a:bodyPr>
            <a:normAutofit/>
          </a:bodyPr>
          <a:lstStyle/>
          <a:p>
            <a:r>
              <a:rPr lang="nl-BE" sz="2000" dirty="0" smtClean="0"/>
              <a:t>Special statements</a:t>
            </a:r>
          </a:p>
          <a:p>
            <a:pPr>
              <a:buFont typeface="Arial" pitchFamily="34" charset="0"/>
              <a:buChar char="•"/>
            </a:pPr>
            <a:r>
              <a:rPr lang="nl-BE" sz="1800" b="1" dirty="0" smtClean="0"/>
              <a:t>Statement </a:t>
            </a:r>
            <a:r>
              <a:rPr lang="nl-BE" sz="1800" b="1" dirty="0" err="1" smtClean="0"/>
              <a:t>with</a:t>
            </a:r>
            <a:r>
              <a:rPr lang="nl-BE" sz="1800" b="1" dirty="0" smtClean="0"/>
              <a:t> </a:t>
            </a:r>
            <a:r>
              <a:rPr lang="nl-BE" sz="1800" b="1" dirty="0" err="1" smtClean="0"/>
              <a:t>specific</a:t>
            </a:r>
            <a:r>
              <a:rPr lang="nl-BE" sz="1800" b="1" dirty="0" smtClean="0"/>
              <a:t> trigger, </a:t>
            </a:r>
            <a:r>
              <a:rPr lang="nl-BE" sz="1800" b="1" dirty="0" err="1" smtClean="0"/>
              <a:t>specific</a:t>
            </a:r>
            <a:r>
              <a:rPr lang="nl-BE" sz="1800" b="1" dirty="0" smtClean="0"/>
              <a:t> action, or </a:t>
            </a:r>
            <a:r>
              <a:rPr lang="nl-BE" sz="1800" b="1" dirty="0" err="1" smtClean="0"/>
              <a:t>both</a:t>
            </a:r>
            <a:endParaRPr lang="nl-BE" sz="1800" b="1" dirty="0" smtClean="0"/>
          </a:p>
          <a:p>
            <a:pPr marL="0" indent="0"/>
            <a:endParaRPr lang="nl-BE" sz="1800" dirty="0"/>
          </a:p>
          <a:p>
            <a:pPr marL="0" indent="0"/>
            <a:r>
              <a:rPr lang="nl-BE" sz="2000" b="1" dirty="0" err="1" smtClean="0"/>
              <a:t>Examples</a:t>
            </a:r>
            <a:endParaRPr lang="nl-BE" sz="2000" b="1" dirty="0" smtClean="0"/>
          </a:p>
          <a:p>
            <a:pPr>
              <a:buFont typeface="Arial" pitchFamily="34" charset="0"/>
              <a:buChar char="•"/>
            </a:pPr>
            <a:r>
              <a:rPr lang="nl-BE" sz="1800" dirty="0" err="1" smtClean="0"/>
              <a:t>Reaction</a:t>
            </a:r>
            <a:r>
              <a:rPr lang="nl-BE" sz="1800" dirty="0" smtClean="0"/>
              <a:t> </a:t>
            </a:r>
            <a:r>
              <a:rPr lang="nl-BE" sz="1800" dirty="0" err="1" smtClean="0"/>
              <a:t>to</a:t>
            </a:r>
            <a:r>
              <a:rPr lang="nl-BE" sz="1800" dirty="0" smtClean="0"/>
              <a:t> insult</a:t>
            </a:r>
          </a:p>
          <a:p>
            <a:pPr lvl="2">
              <a:buFont typeface="Arial" pitchFamily="34" charset="0"/>
              <a:buChar char="•"/>
            </a:pPr>
            <a:r>
              <a:rPr lang="nl-BE" sz="1800" dirty="0"/>
              <a:t> </a:t>
            </a:r>
            <a:r>
              <a:rPr lang="nl-BE" sz="1800" dirty="0" smtClean="0"/>
              <a:t>   </a:t>
            </a:r>
            <a:r>
              <a:rPr lang="nl-BE" dirty="0" smtClean="0"/>
              <a:t>Trigger</a:t>
            </a:r>
            <a:r>
              <a:rPr lang="nl-BE" dirty="0"/>
              <a:t>: at </a:t>
            </a:r>
            <a:r>
              <a:rPr lang="nl-BE" dirty="0" err="1"/>
              <a:t>least</a:t>
            </a:r>
            <a:r>
              <a:rPr lang="nl-BE" dirty="0"/>
              <a:t> </a:t>
            </a:r>
            <a:r>
              <a:rPr lang="nl-BE" dirty="0" err="1"/>
              <a:t>one</a:t>
            </a:r>
            <a:r>
              <a:rPr lang="nl-BE" dirty="0"/>
              <a:t> </a:t>
            </a:r>
            <a:r>
              <a:rPr lang="nl-BE" dirty="0" err="1"/>
              <a:t>offensive</a:t>
            </a:r>
            <a:r>
              <a:rPr lang="nl-BE" dirty="0"/>
              <a:t> word in </a:t>
            </a:r>
            <a:r>
              <a:rPr lang="nl-BE" dirty="0" err="1"/>
              <a:t>player</a:t>
            </a:r>
            <a:r>
              <a:rPr lang="nl-BE" dirty="0"/>
              <a:t> input</a:t>
            </a:r>
            <a:endParaRPr lang="nl-BE" dirty="0" smtClean="0"/>
          </a:p>
          <a:p>
            <a:pPr>
              <a:buFont typeface="Arial" pitchFamily="34" charset="0"/>
              <a:buChar char="•"/>
            </a:pPr>
            <a:r>
              <a:rPr lang="nl-BE" sz="1800" dirty="0" smtClean="0"/>
              <a:t>Storm out of the room</a:t>
            </a:r>
          </a:p>
          <a:p>
            <a:pPr lvl="2">
              <a:buFont typeface="Arial" pitchFamily="34" charset="0"/>
              <a:buChar char="•"/>
            </a:pPr>
            <a:r>
              <a:rPr lang="nl-BE" dirty="0" smtClean="0"/>
              <a:t>    Trigger: VA is in </a:t>
            </a:r>
            <a:r>
              <a:rPr lang="nl-BE" dirty="0" err="1" smtClean="0"/>
              <a:t>negative</a:t>
            </a:r>
            <a:r>
              <a:rPr lang="nl-BE" dirty="0" smtClean="0"/>
              <a:t> octant, </a:t>
            </a:r>
            <a:r>
              <a:rPr lang="nl-BE" dirty="0" err="1" smtClean="0"/>
              <a:t>player</a:t>
            </a:r>
            <a:r>
              <a:rPr lang="nl-BE" dirty="0" smtClean="0"/>
              <a:t> has </a:t>
            </a:r>
            <a:r>
              <a:rPr lang="nl-BE" dirty="0" err="1" smtClean="0"/>
              <a:t>pushed</a:t>
            </a:r>
            <a:r>
              <a:rPr lang="nl-BE" dirty="0" smtClean="0"/>
              <a:t> in wrong </a:t>
            </a:r>
            <a:r>
              <a:rPr lang="nl-BE" dirty="0" err="1" smtClean="0"/>
              <a:t>direction</a:t>
            </a:r>
            <a:r>
              <a:rPr lang="nl-BE" dirty="0" smtClean="0"/>
              <a:t> multiple </a:t>
            </a:r>
            <a:r>
              <a:rPr lang="nl-BE" dirty="0" err="1" smtClean="0"/>
              <a:t>times</a:t>
            </a:r>
            <a:endParaRPr lang="nl-BE" dirty="0" smtClean="0"/>
          </a:p>
          <a:p>
            <a:pPr lvl="2">
              <a:buFont typeface="Arial" pitchFamily="34" charset="0"/>
              <a:buChar char="•"/>
            </a:pPr>
            <a:r>
              <a:rPr lang="nl-BE" dirty="0" smtClean="0"/>
              <a:t>    Action: </a:t>
            </a:r>
            <a:r>
              <a:rPr lang="nl-BE" dirty="0" err="1" smtClean="0"/>
              <a:t>play</a:t>
            </a:r>
            <a:r>
              <a:rPr lang="nl-BE" dirty="0" smtClean="0"/>
              <a:t> “</a:t>
            </a:r>
            <a:r>
              <a:rPr lang="nl-BE" dirty="0" err="1" smtClean="0"/>
              <a:t>storming</a:t>
            </a:r>
            <a:r>
              <a:rPr lang="nl-BE" dirty="0" smtClean="0"/>
              <a:t> out” </a:t>
            </a:r>
            <a:r>
              <a:rPr lang="nl-BE" dirty="0" err="1" smtClean="0"/>
              <a:t>animation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end </a:t>
            </a:r>
            <a:r>
              <a:rPr lang="nl-BE" dirty="0" err="1" smtClean="0"/>
              <a:t>conversation</a:t>
            </a:r>
            <a:endParaRPr lang="nl-BE" dirty="0" smtClean="0"/>
          </a:p>
          <a:p>
            <a:endParaRPr lang="nl-BE" sz="1800" b="0" dirty="0"/>
          </a:p>
        </p:txBody>
      </p:sp>
      <p:grpSp>
        <p:nvGrpSpPr>
          <p:cNvPr id="4" name="Group 3"/>
          <p:cNvGrpSpPr/>
          <p:nvPr/>
        </p:nvGrpSpPr>
        <p:grpSpPr>
          <a:xfrm>
            <a:off x="6406958" y="5157192"/>
            <a:ext cx="2630058" cy="1515162"/>
            <a:chOff x="6406958" y="5157192"/>
            <a:chExt cx="2630058" cy="15151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6958" y="5157192"/>
              <a:ext cx="2622807" cy="64770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1539" y="5949280"/>
              <a:ext cx="1865477" cy="7230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296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System Architecture</a:t>
            </a:r>
            <a:br>
              <a:rPr lang="nl-BE" dirty="0" smtClean="0"/>
            </a:br>
            <a:r>
              <a:rPr lang="nl-BE" sz="1800" dirty="0" smtClean="0"/>
              <a:t>audio</a:t>
            </a:r>
            <a:endParaRPr lang="nl-BE" sz="18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596429" y="3316131"/>
            <a:ext cx="7936011" cy="1337005"/>
            <a:chOff x="404215" y="2524043"/>
            <a:chExt cx="7936011" cy="1337005"/>
          </a:xfrm>
        </p:grpSpPr>
        <p:sp>
          <p:nvSpPr>
            <p:cNvPr id="20" name="Right Arrow 19"/>
            <p:cNvSpPr/>
            <p:nvPr/>
          </p:nvSpPr>
          <p:spPr>
            <a:xfrm>
              <a:off x="5266223" y="2924944"/>
              <a:ext cx="1835293" cy="250291"/>
            </a:xfrm>
            <a:prstGeom prst="rightArrow">
              <a:avLst>
                <a:gd name="adj1" fmla="val 68116"/>
                <a:gd name="adj2" fmla="val 50000"/>
              </a:avLst>
            </a:prstGeom>
            <a:solidFill>
              <a:srgbClr val="FB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404215" y="2548488"/>
              <a:ext cx="1138519" cy="683111"/>
            </a:xfrm>
            <a:custGeom>
              <a:avLst/>
              <a:gdLst>
                <a:gd name="connsiteX0" fmla="*/ 0 w 1138519"/>
                <a:gd name="connsiteY0" fmla="*/ 68311 h 683111"/>
                <a:gd name="connsiteX1" fmla="*/ 68311 w 1138519"/>
                <a:gd name="connsiteY1" fmla="*/ 0 h 683111"/>
                <a:gd name="connsiteX2" fmla="*/ 1070208 w 1138519"/>
                <a:gd name="connsiteY2" fmla="*/ 0 h 683111"/>
                <a:gd name="connsiteX3" fmla="*/ 1138519 w 1138519"/>
                <a:gd name="connsiteY3" fmla="*/ 68311 h 683111"/>
                <a:gd name="connsiteX4" fmla="*/ 1138519 w 1138519"/>
                <a:gd name="connsiteY4" fmla="*/ 614800 h 683111"/>
                <a:gd name="connsiteX5" fmla="*/ 1070208 w 1138519"/>
                <a:gd name="connsiteY5" fmla="*/ 683111 h 683111"/>
                <a:gd name="connsiteX6" fmla="*/ 68311 w 1138519"/>
                <a:gd name="connsiteY6" fmla="*/ 683111 h 683111"/>
                <a:gd name="connsiteX7" fmla="*/ 0 w 1138519"/>
                <a:gd name="connsiteY7" fmla="*/ 614800 h 683111"/>
                <a:gd name="connsiteX8" fmla="*/ 0 w 1138519"/>
                <a:gd name="connsiteY8" fmla="*/ 68311 h 68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519" h="683111">
                  <a:moveTo>
                    <a:pt x="0" y="68311"/>
                  </a:moveTo>
                  <a:cubicBezTo>
                    <a:pt x="0" y="30584"/>
                    <a:pt x="30584" y="0"/>
                    <a:pt x="68311" y="0"/>
                  </a:cubicBezTo>
                  <a:lnTo>
                    <a:pt x="1070208" y="0"/>
                  </a:lnTo>
                  <a:cubicBezTo>
                    <a:pt x="1107935" y="0"/>
                    <a:pt x="1138519" y="30584"/>
                    <a:pt x="1138519" y="68311"/>
                  </a:cubicBezTo>
                  <a:lnTo>
                    <a:pt x="1138519" y="614800"/>
                  </a:lnTo>
                  <a:cubicBezTo>
                    <a:pt x="1138519" y="652527"/>
                    <a:pt x="1107935" y="683111"/>
                    <a:pt x="1070208" y="683111"/>
                  </a:cubicBezTo>
                  <a:lnTo>
                    <a:pt x="68311" y="683111"/>
                  </a:lnTo>
                  <a:cubicBezTo>
                    <a:pt x="30584" y="683111"/>
                    <a:pt x="0" y="652527"/>
                    <a:pt x="0" y="614800"/>
                  </a:cubicBezTo>
                  <a:lnTo>
                    <a:pt x="0" y="6831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538" tIns="69538" rIns="69538" bIns="69538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300" dirty="0" err="1" smtClean="0">
                  <a:solidFill>
                    <a:srgbClr val="FFFFFF"/>
                  </a:solidFill>
                </a:rPr>
                <a:t>Text</a:t>
              </a:r>
              <a:r>
                <a:rPr lang="nl-BE" sz="1300" dirty="0" smtClean="0">
                  <a:solidFill>
                    <a:srgbClr val="FFFFFF"/>
                  </a:solidFill>
                </a:rPr>
                <a:t> Input</a:t>
              </a:r>
              <a:endParaRPr lang="nl-BE" sz="1300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656587" y="2748867"/>
              <a:ext cx="241366" cy="282352"/>
            </a:xfrm>
            <a:custGeom>
              <a:avLst/>
              <a:gdLst>
                <a:gd name="connsiteX0" fmla="*/ 0 w 241366"/>
                <a:gd name="connsiteY0" fmla="*/ 56470 h 282352"/>
                <a:gd name="connsiteX1" fmla="*/ 120683 w 241366"/>
                <a:gd name="connsiteY1" fmla="*/ 56470 h 282352"/>
                <a:gd name="connsiteX2" fmla="*/ 120683 w 241366"/>
                <a:gd name="connsiteY2" fmla="*/ 0 h 282352"/>
                <a:gd name="connsiteX3" fmla="*/ 241366 w 241366"/>
                <a:gd name="connsiteY3" fmla="*/ 141176 h 282352"/>
                <a:gd name="connsiteX4" fmla="*/ 120683 w 241366"/>
                <a:gd name="connsiteY4" fmla="*/ 282352 h 282352"/>
                <a:gd name="connsiteX5" fmla="*/ 120683 w 241366"/>
                <a:gd name="connsiteY5" fmla="*/ 225882 h 282352"/>
                <a:gd name="connsiteX6" fmla="*/ 0 w 241366"/>
                <a:gd name="connsiteY6" fmla="*/ 225882 h 282352"/>
                <a:gd name="connsiteX7" fmla="*/ 0 w 241366"/>
                <a:gd name="connsiteY7" fmla="*/ 56470 h 28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366" h="282352">
                  <a:moveTo>
                    <a:pt x="0" y="56470"/>
                  </a:moveTo>
                  <a:lnTo>
                    <a:pt x="120683" y="56470"/>
                  </a:lnTo>
                  <a:lnTo>
                    <a:pt x="120683" y="0"/>
                  </a:lnTo>
                  <a:lnTo>
                    <a:pt x="241366" y="141176"/>
                  </a:lnTo>
                  <a:lnTo>
                    <a:pt x="120683" y="282352"/>
                  </a:lnTo>
                  <a:lnTo>
                    <a:pt x="120683" y="225882"/>
                  </a:lnTo>
                  <a:lnTo>
                    <a:pt x="0" y="225882"/>
                  </a:lnTo>
                  <a:lnTo>
                    <a:pt x="0" y="56470"/>
                  </a:lnTo>
                  <a:close/>
                </a:path>
              </a:pathLst>
            </a:cu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6470" rIns="72410" bIns="5647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BE" sz="1100">
                <a:solidFill>
                  <a:srgbClr val="FFFFFF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998143" y="2548488"/>
              <a:ext cx="1138519" cy="683111"/>
            </a:xfrm>
            <a:custGeom>
              <a:avLst/>
              <a:gdLst>
                <a:gd name="connsiteX0" fmla="*/ 0 w 1138519"/>
                <a:gd name="connsiteY0" fmla="*/ 68311 h 683111"/>
                <a:gd name="connsiteX1" fmla="*/ 68311 w 1138519"/>
                <a:gd name="connsiteY1" fmla="*/ 0 h 683111"/>
                <a:gd name="connsiteX2" fmla="*/ 1070208 w 1138519"/>
                <a:gd name="connsiteY2" fmla="*/ 0 h 683111"/>
                <a:gd name="connsiteX3" fmla="*/ 1138519 w 1138519"/>
                <a:gd name="connsiteY3" fmla="*/ 68311 h 683111"/>
                <a:gd name="connsiteX4" fmla="*/ 1138519 w 1138519"/>
                <a:gd name="connsiteY4" fmla="*/ 614800 h 683111"/>
                <a:gd name="connsiteX5" fmla="*/ 1070208 w 1138519"/>
                <a:gd name="connsiteY5" fmla="*/ 683111 h 683111"/>
                <a:gd name="connsiteX6" fmla="*/ 68311 w 1138519"/>
                <a:gd name="connsiteY6" fmla="*/ 683111 h 683111"/>
                <a:gd name="connsiteX7" fmla="*/ 0 w 1138519"/>
                <a:gd name="connsiteY7" fmla="*/ 614800 h 683111"/>
                <a:gd name="connsiteX8" fmla="*/ 0 w 1138519"/>
                <a:gd name="connsiteY8" fmla="*/ 68311 h 68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519" h="683111">
                  <a:moveTo>
                    <a:pt x="0" y="68311"/>
                  </a:moveTo>
                  <a:cubicBezTo>
                    <a:pt x="0" y="30584"/>
                    <a:pt x="30584" y="0"/>
                    <a:pt x="68311" y="0"/>
                  </a:cubicBezTo>
                  <a:lnTo>
                    <a:pt x="1070208" y="0"/>
                  </a:lnTo>
                  <a:cubicBezTo>
                    <a:pt x="1107935" y="0"/>
                    <a:pt x="1138519" y="30584"/>
                    <a:pt x="1138519" y="68311"/>
                  </a:cubicBezTo>
                  <a:lnTo>
                    <a:pt x="1138519" y="614800"/>
                  </a:lnTo>
                  <a:cubicBezTo>
                    <a:pt x="1138519" y="652527"/>
                    <a:pt x="1107935" y="683111"/>
                    <a:pt x="1070208" y="683111"/>
                  </a:cubicBezTo>
                  <a:lnTo>
                    <a:pt x="68311" y="683111"/>
                  </a:lnTo>
                  <a:cubicBezTo>
                    <a:pt x="30584" y="683111"/>
                    <a:pt x="0" y="652527"/>
                    <a:pt x="0" y="614800"/>
                  </a:cubicBezTo>
                  <a:lnTo>
                    <a:pt x="0" y="6831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538" tIns="69538" rIns="69538" bIns="69538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300" dirty="0" smtClean="0">
                  <a:solidFill>
                    <a:srgbClr val="FFFFFF"/>
                  </a:solidFill>
                </a:rPr>
                <a:t>NLP</a:t>
              </a:r>
              <a:endParaRPr lang="nl-BE" sz="1300" dirty="0">
                <a:solidFill>
                  <a:srgbClr val="FFFFFF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250514" y="2748867"/>
              <a:ext cx="241366" cy="282352"/>
            </a:xfrm>
            <a:custGeom>
              <a:avLst/>
              <a:gdLst>
                <a:gd name="connsiteX0" fmla="*/ 0 w 241366"/>
                <a:gd name="connsiteY0" fmla="*/ 56470 h 282352"/>
                <a:gd name="connsiteX1" fmla="*/ 120683 w 241366"/>
                <a:gd name="connsiteY1" fmla="*/ 56470 h 282352"/>
                <a:gd name="connsiteX2" fmla="*/ 120683 w 241366"/>
                <a:gd name="connsiteY2" fmla="*/ 0 h 282352"/>
                <a:gd name="connsiteX3" fmla="*/ 241366 w 241366"/>
                <a:gd name="connsiteY3" fmla="*/ 141176 h 282352"/>
                <a:gd name="connsiteX4" fmla="*/ 120683 w 241366"/>
                <a:gd name="connsiteY4" fmla="*/ 282352 h 282352"/>
                <a:gd name="connsiteX5" fmla="*/ 120683 w 241366"/>
                <a:gd name="connsiteY5" fmla="*/ 225882 h 282352"/>
                <a:gd name="connsiteX6" fmla="*/ 0 w 241366"/>
                <a:gd name="connsiteY6" fmla="*/ 225882 h 282352"/>
                <a:gd name="connsiteX7" fmla="*/ 0 w 241366"/>
                <a:gd name="connsiteY7" fmla="*/ 56470 h 28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366" h="282352">
                  <a:moveTo>
                    <a:pt x="0" y="56470"/>
                  </a:moveTo>
                  <a:lnTo>
                    <a:pt x="120683" y="56470"/>
                  </a:lnTo>
                  <a:lnTo>
                    <a:pt x="120683" y="0"/>
                  </a:lnTo>
                  <a:lnTo>
                    <a:pt x="241366" y="141176"/>
                  </a:lnTo>
                  <a:lnTo>
                    <a:pt x="120683" y="282352"/>
                  </a:lnTo>
                  <a:lnTo>
                    <a:pt x="120683" y="225882"/>
                  </a:lnTo>
                  <a:lnTo>
                    <a:pt x="0" y="225882"/>
                  </a:lnTo>
                  <a:lnTo>
                    <a:pt x="0" y="56470"/>
                  </a:lnTo>
                  <a:close/>
                </a:path>
              </a:pathLst>
            </a:cu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6470" rIns="72410" bIns="5647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BE" sz="1100">
                <a:solidFill>
                  <a:srgbClr val="FFFFFF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923928" y="2548712"/>
              <a:ext cx="1228443" cy="683111"/>
            </a:xfrm>
            <a:custGeom>
              <a:avLst/>
              <a:gdLst>
                <a:gd name="connsiteX0" fmla="*/ 0 w 1138519"/>
                <a:gd name="connsiteY0" fmla="*/ 68311 h 683111"/>
                <a:gd name="connsiteX1" fmla="*/ 68311 w 1138519"/>
                <a:gd name="connsiteY1" fmla="*/ 0 h 683111"/>
                <a:gd name="connsiteX2" fmla="*/ 1070208 w 1138519"/>
                <a:gd name="connsiteY2" fmla="*/ 0 h 683111"/>
                <a:gd name="connsiteX3" fmla="*/ 1138519 w 1138519"/>
                <a:gd name="connsiteY3" fmla="*/ 68311 h 683111"/>
                <a:gd name="connsiteX4" fmla="*/ 1138519 w 1138519"/>
                <a:gd name="connsiteY4" fmla="*/ 614800 h 683111"/>
                <a:gd name="connsiteX5" fmla="*/ 1070208 w 1138519"/>
                <a:gd name="connsiteY5" fmla="*/ 683111 h 683111"/>
                <a:gd name="connsiteX6" fmla="*/ 68311 w 1138519"/>
                <a:gd name="connsiteY6" fmla="*/ 683111 h 683111"/>
                <a:gd name="connsiteX7" fmla="*/ 0 w 1138519"/>
                <a:gd name="connsiteY7" fmla="*/ 614800 h 683111"/>
                <a:gd name="connsiteX8" fmla="*/ 0 w 1138519"/>
                <a:gd name="connsiteY8" fmla="*/ 68311 h 68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519" h="683111">
                  <a:moveTo>
                    <a:pt x="0" y="68311"/>
                  </a:moveTo>
                  <a:cubicBezTo>
                    <a:pt x="0" y="30584"/>
                    <a:pt x="30584" y="0"/>
                    <a:pt x="68311" y="0"/>
                  </a:cubicBezTo>
                  <a:lnTo>
                    <a:pt x="1070208" y="0"/>
                  </a:lnTo>
                  <a:cubicBezTo>
                    <a:pt x="1107935" y="0"/>
                    <a:pt x="1138519" y="30584"/>
                    <a:pt x="1138519" y="68311"/>
                  </a:cubicBezTo>
                  <a:lnTo>
                    <a:pt x="1138519" y="614800"/>
                  </a:lnTo>
                  <a:cubicBezTo>
                    <a:pt x="1138519" y="652527"/>
                    <a:pt x="1107935" y="683111"/>
                    <a:pt x="1070208" y="683111"/>
                  </a:cubicBezTo>
                  <a:lnTo>
                    <a:pt x="68311" y="683111"/>
                  </a:lnTo>
                  <a:cubicBezTo>
                    <a:pt x="30584" y="683111"/>
                    <a:pt x="0" y="652527"/>
                    <a:pt x="0" y="614800"/>
                  </a:cubicBezTo>
                  <a:lnTo>
                    <a:pt x="0" y="6831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538" tIns="69538" rIns="69538" bIns="69538" numCol="1" spcCol="1270" anchor="ctr" anchorCtr="0">
              <a:noAutofit/>
            </a:bodyPr>
            <a:lstStyle/>
            <a:p>
              <a:pPr algn="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300" dirty="0" smtClean="0">
                  <a:solidFill>
                    <a:srgbClr val="FFFFFF"/>
                  </a:solidFill>
                </a:rPr>
                <a:t>Scenario</a:t>
              </a:r>
              <a:br>
                <a:rPr lang="nl-BE" sz="1300" dirty="0" smtClean="0">
                  <a:solidFill>
                    <a:srgbClr val="FFFFFF"/>
                  </a:solidFill>
                </a:rPr>
              </a:br>
              <a:r>
                <a:rPr lang="nl-BE" sz="1300" dirty="0" smtClean="0">
                  <a:solidFill>
                    <a:srgbClr val="FFFFFF"/>
                  </a:solidFill>
                </a:rPr>
                <a:t>Engine</a:t>
              </a:r>
              <a:endParaRPr lang="nl-BE" sz="1300" dirty="0">
                <a:solidFill>
                  <a:srgbClr val="FFFFFF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266224" y="2636912"/>
              <a:ext cx="241366" cy="282352"/>
            </a:xfrm>
            <a:custGeom>
              <a:avLst/>
              <a:gdLst>
                <a:gd name="connsiteX0" fmla="*/ 0 w 241366"/>
                <a:gd name="connsiteY0" fmla="*/ 56470 h 282352"/>
                <a:gd name="connsiteX1" fmla="*/ 120683 w 241366"/>
                <a:gd name="connsiteY1" fmla="*/ 56470 h 282352"/>
                <a:gd name="connsiteX2" fmla="*/ 120683 w 241366"/>
                <a:gd name="connsiteY2" fmla="*/ 0 h 282352"/>
                <a:gd name="connsiteX3" fmla="*/ 241366 w 241366"/>
                <a:gd name="connsiteY3" fmla="*/ 141176 h 282352"/>
                <a:gd name="connsiteX4" fmla="*/ 120683 w 241366"/>
                <a:gd name="connsiteY4" fmla="*/ 282352 h 282352"/>
                <a:gd name="connsiteX5" fmla="*/ 120683 w 241366"/>
                <a:gd name="connsiteY5" fmla="*/ 225882 h 282352"/>
                <a:gd name="connsiteX6" fmla="*/ 0 w 241366"/>
                <a:gd name="connsiteY6" fmla="*/ 225882 h 282352"/>
                <a:gd name="connsiteX7" fmla="*/ 0 w 241366"/>
                <a:gd name="connsiteY7" fmla="*/ 56470 h 28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366" h="282352">
                  <a:moveTo>
                    <a:pt x="0" y="56470"/>
                  </a:moveTo>
                  <a:lnTo>
                    <a:pt x="120683" y="56470"/>
                  </a:lnTo>
                  <a:lnTo>
                    <a:pt x="120683" y="0"/>
                  </a:lnTo>
                  <a:lnTo>
                    <a:pt x="241366" y="141176"/>
                  </a:lnTo>
                  <a:lnTo>
                    <a:pt x="120683" y="282352"/>
                  </a:lnTo>
                  <a:lnTo>
                    <a:pt x="120683" y="225882"/>
                  </a:lnTo>
                  <a:lnTo>
                    <a:pt x="0" y="225882"/>
                  </a:lnTo>
                  <a:lnTo>
                    <a:pt x="0" y="56470"/>
                  </a:lnTo>
                  <a:close/>
                </a:path>
              </a:pathLst>
            </a:cu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6470" rIns="72410" bIns="5647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BE" sz="1100">
                <a:solidFill>
                  <a:srgbClr val="FFFFFF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607780" y="2548488"/>
              <a:ext cx="1138519" cy="683111"/>
            </a:xfrm>
            <a:custGeom>
              <a:avLst/>
              <a:gdLst>
                <a:gd name="connsiteX0" fmla="*/ 0 w 1138519"/>
                <a:gd name="connsiteY0" fmla="*/ 68311 h 683111"/>
                <a:gd name="connsiteX1" fmla="*/ 68311 w 1138519"/>
                <a:gd name="connsiteY1" fmla="*/ 0 h 683111"/>
                <a:gd name="connsiteX2" fmla="*/ 1070208 w 1138519"/>
                <a:gd name="connsiteY2" fmla="*/ 0 h 683111"/>
                <a:gd name="connsiteX3" fmla="*/ 1138519 w 1138519"/>
                <a:gd name="connsiteY3" fmla="*/ 68311 h 683111"/>
                <a:gd name="connsiteX4" fmla="*/ 1138519 w 1138519"/>
                <a:gd name="connsiteY4" fmla="*/ 614800 h 683111"/>
                <a:gd name="connsiteX5" fmla="*/ 1070208 w 1138519"/>
                <a:gd name="connsiteY5" fmla="*/ 683111 h 683111"/>
                <a:gd name="connsiteX6" fmla="*/ 68311 w 1138519"/>
                <a:gd name="connsiteY6" fmla="*/ 683111 h 683111"/>
                <a:gd name="connsiteX7" fmla="*/ 0 w 1138519"/>
                <a:gd name="connsiteY7" fmla="*/ 614800 h 683111"/>
                <a:gd name="connsiteX8" fmla="*/ 0 w 1138519"/>
                <a:gd name="connsiteY8" fmla="*/ 68311 h 68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519" h="683111">
                  <a:moveTo>
                    <a:pt x="0" y="68311"/>
                  </a:moveTo>
                  <a:cubicBezTo>
                    <a:pt x="0" y="30584"/>
                    <a:pt x="30584" y="0"/>
                    <a:pt x="68311" y="0"/>
                  </a:cubicBezTo>
                  <a:lnTo>
                    <a:pt x="1070208" y="0"/>
                  </a:lnTo>
                  <a:cubicBezTo>
                    <a:pt x="1107935" y="0"/>
                    <a:pt x="1138519" y="30584"/>
                    <a:pt x="1138519" y="68311"/>
                  </a:cubicBezTo>
                  <a:lnTo>
                    <a:pt x="1138519" y="614800"/>
                  </a:lnTo>
                  <a:cubicBezTo>
                    <a:pt x="1138519" y="652527"/>
                    <a:pt x="1107935" y="683111"/>
                    <a:pt x="1070208" y="683111"/>
                  </a:cubicBezTo>
                  <a:lnTo>
                    <a:pt x="68311" y="683111"/>
                  </a:lnTo>
                  <a:cubicBezTo>
                    <a:pt x="30584" y="683111"/>
                    <a:pt x="0" y="652527"/>
                    <a:pt x="0" y="614800"/>
                  </a:cubicBezTo>
                  <a:lnTo>
                    <a:pt x="0" y="68311"/>
                  </a:ln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538" tIns="69538" rIns="69538" bIns="69538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300" dirty="0" smtClean="0">
                  <a:solidFill>
                    <a:srgbClr val="FFFFFF"/>
                  </a:solidFill>
                </a:rPr>
                <a:t>Audio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6860151" y="2636912"/>
              <a:ext cx="241366" cy="282352"/>
            </a:xfrm>
            <a:custGeom>
              <a:avLst/>
              <a:gdLst>
                <a:gd name="connsiteX0" fmla="*/ 0 w 241366"/>
                <a:gd name="connsiteY0" fmla="*/ 56470 h 282352"/>
                <a:gd name="connsiteX1" fmla="*/ 120683 w 241366"/>
                <a:gd name="connsiteY1" fmla="*/ 56470 h 282352"/>
                <a:gd name="connsiteX2" fmla="*/ 120683 w 241366"/>
                <a:gd name="connsiteY2" fmla="*/ 0 h 282352"/>
                <a:gd name="connsiteX3" fmla="*/ 241366 w 241366"/>
                <a:gd name="connsiteY3" fmla="*/ 141176 h 282352"/>
                <a:gd name="connsiteX4" fmla="*/ 120683 w 241366"/>
                <a:gd name="connsiteY4" fmla="*/ 282352 h 282352"/>
                <a:gd name="connsiteX5" fmla="*/ 120683 w 241366"/>
                <a:gd name="connsiteY5" fmla="*/ 225882 h 282352"/>
                <a:gd name="connsiteX6" fmla="*/ 0 w 241366"/>
                <a:gd name="connsiteY6" fmla="*/ 225882 h 282352"/>
                <a:gd name="connsiteX7" fmla="*/ 0 w 241366"/>
                <a:gd name="connsiteY7" fmla="*/ 56470 h 28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366" h="282352">
                  <a:moveTo>
                    <a:pt x="0" y="56470"/>
                  </a:moveTo>
                  <a:lnTo>
                    <a:pt x="120683" y="56470"/>
                  </a:lnTo>
                  <a:lnTo>
                    <a:pt x="120683" y="0"/>
                  </a:lnTo>
                  <a:lnTo>
                    <a:pt x="241366" y="141176"/>
                  </a:lnTo>
                  <a:lnTo>
                    <a:pt x="120683" y="282352"/>
                  </a:lnTo>
                  <a:lnTo>
                    <a:pt x="120683" y="225882"/>
                  </a:lnTo>
                  <a:lnTo>
                    <a:pt x="0" y="225882"/>
                  </a:lnTo>
                  <a:lnTo>
                    <a:pt x="0" y="56470"/>
                  </a:lnTo>
                  <a:close/>
                </a:path>
              </a:pathLst>
            </a:cu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6470" rIns="72410" bIns="5647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BE" sz="1100">
                <a:solidFill>
                  <a:srgbClr val="FFFFFF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7201707" y="2548488"/>
              <a:ext cx="1138519" cy="683111"/>
            </a:xfrm>
            <a:custGeom>
              <a:avLst/>
              <a:gdLst>
                <a:gd name="connsiteX0" fmla="*/ 0 w 1138519"/>
                <a:gd name="connsiteY0" fmla="*/ 68311 h 683111"/>
                <a:gd name="connsiteX1" fmla="*/ 68311 w 1138519"/>
                <a:gd name="connsiteY1" fmla="*/ 0 h 683111"/>
                <a:gd name="connsiteX2" fmla="*/ 1070208 w 1138519"/>
                <a:gd name="connsiteY2" fmla="*/ 0 h 683111"/>
                <a:gd name="connsiteX3" fmla="*/ 1138519 w 1138519"/>
                <a:gd name="connsiteY3" fmla="*/ 68311 h 683111"/>
                <a:gd name="connsiteX4" fmla="*/ 1138519 w 1138519"/>
                <a:gd name="connsiteY4" fmla="*/ 614800 h 683111"/>
                <a:gd name="connsiteX5" fmla="*/ 1070208 w 1138519"/>
                <a:gd name="connsiteY5" fmla="*/ 683111 h 683111"/>
                <a:gd name="connsiteX6" fmla="*/ 68311 w 1138519"/>
                <a:gd name="connsiteY6" fmla="*/ 683111 h 683111"/>
                <a:gd name="connsiteX7" fmla="*/ 0 w 1138519"/>
                <a:gd name="connsiteY7" fmla="*/ 614800 h 683111"/>
                <a:gd name="connsiteX8" fmla="*/ 0 w 1138519"/>
                <a:gd name="connsiteY8" fmla="*/ 68311 h 68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519" h="683111">
                  <a:moveTo>
                    <a:pt x="0" y="68311"/>
                  </a:moveTo>
                  <a:cubicBezTo>
                    <a:pt x="0" y="30584"/>
                    <a:pt x="30584" y="0"/>
                    <a:pt x="68311" y="0"/>
                  </a:cubicBezTo>
                  <a:lnTo>
                    <a:pt x="1070208" y="0"/>
                  </a:lnTo>
                  <a:cubicBezTo>
                    <a:pt x="1107935" y="0"/>
                    <a:pt x="1138519" y="30584"/>
                    <a:pt x="1138519" y="68311"/>
                  </a:cubicBezTo>
                  <a:lnTo>
                    <a:pt x="1138519" y="614800"/>
                  </a:lnTo>
                  <a:cubicBezTo>
                    <a:pt x="1138519" y="652527"/>
                    <a:pt x="1107935" y="683111"/>
                    <a:pt x="1070208" y="683111"/>
                  </a:cubicBezTo>
                  <a:lnTo>
                    <a:pt x="68311" y="683111"/>
                  </a:lnTo>
                  <a:cubicBezTo>
                    <a:pt x="30584" y="683111"/>
                    <a:pt x="0" y="652527"/>
                    <a:pt x="0" y="614800"/>
                  </a:cubicBezTo>
                  <a:lnTo>
                    <a:pt x="0" y="6831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538" tIns="69538" rIns="69538" bIns="69538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300" dirty="0" err="1" smtClean="0">
                  <a:solidFill>
                    <a:srgbClr val="FFFFFF"/>
                  </a:solidFill>
                </a:rPr>
                <a:t>Visualization</a:t>
              </a:r>
              <a:endParaRPr lang="nl-BE" sz="1300" dirty="0">
                <a:solidFill>
                  <a:srgbClr val="FFFFFF"/>
                </a:solidFill>
              </a:endParaRPr>
            </a:p>
          </p:txBody>
        </p:sp>
        <p:sp>
          <p:nvSpPr>
            <p:cNvPr id="22" name="Bent-Up Arrow 21"/>
            <p:cNvSpPr/>
            <p:nvPr/>
          </p:nvSpPr>
          <p:spPr>
            <a:xfrm flipH="1">
              <a:off x="683568" y="3284984"/>
              <a:ext cx="7077537" cy="576064"/>
            </a:xfrm>
            <a:prstGeom prst="bentUpArrow">
              <a:avLst>
                <a:gd name="adj1" fmla="val 25000"/>
                <a:gd name="adj2" fmla="val 24344"/>
                <a:gd name="adj3" fmla="val 25000"/>
              </a:avLst>
            </a:prstGeom>
            <a:solidFill>
              <a:srgbClr val="FB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25" name="Bent-Up Arrow 24"/>
            <p:cNvSpPr/>
            <p:nvPr/>
          </p:nvSpPr>
          <p:spPr>
            <a:xfrm>
              <a:off x="761838" y="3284984"/>
              <a:ext cx="7194538" cy="576064"/>
            </a:xfrm>
            <a:prstGeom prst="bentUpArrow">
              <a:avLst>
                <a:gd name="adj1" fmla="val 25000"/>
                <a:gd name="adj2" fmla="val 23688"/>
                <a:gd name="adj3" fmla="val 0"/>
              </a:avLst>
            </a:prstGeom>
            <a:solidFill>
              <a:srgbClr val="FB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26" name="Bent-Up Arrow 25"/>
            <p:cNvSpPr/>
            <p:nvPr/>
          </p:nvSpPr>
          <p:spPr>
            <a:xfrm>
              <a:off x="761838" y="3284984"/>
              <a:ext cx="5538354" cy="576064"/>
            </a:xfrm>
            <a:prstGeom prst="bentUpArrow">
              <a:avLst>
                <a:gd name="adj1" fmla="val 25000"/>
                <a:gd name="adj2" fmla="val 23688"/>
                <a:gd name="adj3" fmla="val 0"/>
              </a:avLst>
            </a:prstGeom>
            <a:solidFill>
              <a:srgbClr val="FB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27" name="Bent-Up Arrow 26"/>
            <p:cNvSpPr/>
            <p:nvPr/>
          </p:nvSpPr>
          <p:spPr>
            <a:xfrm flipH="1">
              <a:off x="996646" y="3284983"/>
              <a:ext cx="3326457" cy="341169"/>
            </a:xfrm>
            <a:prstGeom prst="bentUpArrow">
              <a:avLst>
                <a:gd name="adj1" fmla="val 34577"/>
                <a:gd name="adj2" fmla="val 32963"/>
                <a:gd name="adj3" fmla="val 28831"/>
              </a:avLst>
            </a:prstGeom>
            <a:solidFill>
              <a:srgbClr val="FB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28" name="Bent-Up Arrow 27"/>
            <p:cNvSpPr/>
            <p:nvPr/>
          </p:nvSpPr>
          <p:spPr>
            <a:xfrm>
              <a:off x="1074916" y="3284984"/>
              <a:ext cx="3641100" cy="341168"/>
            </a:xfrm>
            <a:prstGeom prst="bentUpArrow">
              <a:avLst>
                <a:gd name="adj1" fmla="val 34577"/>
                <a:gd name="adj2" fmla="val 32963"/>
                <a:gd name="adj3" fmla="val 0"/>
              </a:avLst>
            </a:prstGeom>
            <a:solidFill>
              <a:srgbClr val="FB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619481" y="2524043"/>
              <a:ext cx="736495" cy="736495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000000"/>
                </a:solidFill>
              </a:endParaRPr>
            </a:p>
          </p:txBody>
        </p:sp>
        <p:cxnSp>
          <p:nvCxnSpPr>
            <p:cNvPr id="37" name="Straight Connector 36"/>
            <p:cNvCxnSpPr>
              <a:stCxn id="32" idx="0"/>
              <a:endCxn id="32" idx="4"/>
            </p:cNvCxnSpPr>
            <p:nvPr/>
          </p:nvCxnSpPr>
          <p:spPr>
            <a:xfrm>
              <a:off x="3987729" y="2524043"/>
              <a:ext cx="0" cy="7364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2" idx="2"/>
              <a:endCxn id="32" idx="6"/>
            </p:cNvCxnSpPr>
            <p:nvPr/>
          </p:nvCxnSpPr>
          <p:spPr>
            <a:xfrm>
              <a:off x="3619481" y="2892291"/>
              <a:ext cx="73649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2" idx="1"/>
              <a:endCxn id="32" idx="5"/>
            </p:cNvCxnSpPr>
            <p:nvPr/>
          </p:nvCxnSpPr>
          <p:spPr>
            <a:xfrm>
              <a:off x="3727338" y="2631900"/>
              <a:ext cx="520781" cy="52078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2" idx="3"/>
            </p:cNvCxnSpPr>
            <p:nvPr/>
          </p:nvCxnSpPr>
          <p:spPr>
            <a:xfrm flipV="1">
              <a:off x="3727338" y="2636912"/>
              <a:ext cx="520781" cy="5157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6406958" y="5157192"/>
            <a:ext cx="2630058" cy="1515162"/>
            <a:chOff x="6406958" y="5157192"/>
            <a:chExt cx="2630058" cy="1515162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6958" y="5157192"/>
              <a:ext cx="2622807" cy="647701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1539" y="5949280"/>
              <a:ext cx="1865477" cy="723074"/>
            </a:xfrm>
            <a:prstGeom prst="rect">
              <a:avLst/>
            </a:prstGeom>
          </p:spPr>
        </p:pic>
      </p:grpSp>
      <p:sp>
        <p:nvSpPr>
          <p:cNvPr id="29" name="Freeform 10"/>
          <p:cNvSpPr/>
          <p:nvPr/>
        </p:nvSpPr>
        <p:spPr>
          <a:xfrm>
            <a:off x="4349346" y="1052736"/>
            <a:ext cx="1374782" cy="1368152"/>
          </a:xfrm>
          <a:custGeom>
            <a:avLst/>
            <a:gdLst>
              <a:gd name="connsiteX0" fmla="*/ 0 w 1138519"/>
              <a:gd name="connsiteY0" fmla="*/ 68311 h 683111"/>
              <a:gd name="connsiteX1" fmla="*/ 68311 w 1138519"/>
              <a:gd name="connsiteY1" fmla="*/ 0 h 683111"/>
              <a:gd name="connsiteX2" fmla="*/ 1070208 w 1138519"/>
              <a:gd name="connsiteY2" fmla="*/ 0 h 683111"/>
              <a:gd name="connsiteX3" fmla="*/ 1138519 w 1138519"/>
              <a:gd name="connsiteY3" fmla="*/ 68311 h 683111"/>
              <a:gd name="connsiteX4" fmla="*/ 1138519 w 1138519"/>
              <a:gd name="connsiteY4" fmla="*/ 614800 h 683111"/>
              <a:gd name="connsiteX5" fmla="*/ 1070208 w 1138519"/>
              <a:gd name="connsiteY5" fmla="*/ 683111 h 683111"/>
              <a:gd name="connsiteX6" fmla="*/ 68311 w 1138519"/>
              <a:gd name="connsiteY6" fmla="*/ 683111 h 683111"/>
              <a:gd name="connsiteX7" fmla="*/ 0 w 1138519"/>
              <a:gd name="connsiteY7" fmla="*/ 614800 h 683111"/>
              <a:gd name="connsiteX8" fmla="*/ 0 w 1138519"/>
              <a:gd name="connsiteY8" fmla="*/ 68311 h 683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519" h="683111">
                <a:moveTo>
                  <a:pt x="0" y="68311"/>
                </a:moveTo>
                <a:cubicBezTo>
                  <a:pt x="0" y="30584"/>
                  <a:pt x="30584" y="0"/>
                  <a:pt x="68311" y="0"/>
                </a:cubicBezTo>
                <a:lnTo>
                  <a:pt x="1070208" y="0"/>
                </a:lnTo>
                <a:cubicBezTo>
                  <a:pt x="1107935" y="0"/>
                  <a:pt x="1138519" y="30584"/>
                  <a:pt x="1138519" y="68311"/>
                </a:cubicBezTo>
                <a:lnTo>
                  <a:pt x="1138519" y="614800"/>
                </a:lnTo>
                <a:cubicBezTo>
                  <a:pt x="1138519" y="652527"/>
                  <a:pt x="1107935" y="683111"/>
                  <a:pt x="1070208" y="683111"/>
                </a:cubicBezTo>
                <a:lnTo>
                  <a:pt x="68311" y="683111"/>
                </a:lnTo>
                <a:cubicBezTo>
                  <a:pt x="30584" y="683111"/>
                  <a:pt x="0" y="652527"/>
                  <a:pt x="0" y="614800"/>
                </a:cubicBezTo>
                <a:lnTo>
                  <a:pt x="0" y="6831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69538" tIns="69538" rIns="69538" bIns="69538" numCol="1" spcCol="1270" anchor="t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300" dirty="0">
                <a:solidFill>
                  <a:srgbClr val="FFFFFF"/>
                </a:solidFill>
              </a:rPr>
              <a:t>S</a:t>
            </a:r>
            <a:r>
              <a:rPr lang="nl-BE" sz="1300" dirty="0" smtClean="0">
                <a:solidFill>
                  <a:srgbClr val="FFFFFF"/>
                </a:solidFill>
              </a:rPr>
              <a:t>cenario</a:t>
            </a:r>
            <a:endParaRPr lang="nl-BE" sz="1300" dirty="0">
              <a:solidFill>
                <a:srgbClr val="FFFFFF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421" y="1365283"/>
            <a:ext cx="1114632" cy="940737"/>
          </a:xfrm>
          <a:prstGeom prst="rect">
            <a:avLst/>
          </a:prstGeom>
        </p:spPr>
      </p:pic>
      <p:sp>
        <p:nvSpPr>
          <p:cNvPr id="30" name="Right Arrow 19"/>
          <p:cNvSpPr/>
          <p:nvPr/>
        </p:nvSpPr>
        <p:spPr>
          <a:xfrm rot="1585502">
            <a:off x="5779298" y="2543027"/>
            <a:ext cx="1944754" cy="250291"/>
          </a:xfrm>
          <a:prstGeom prst="rightArrow">
            <a:avLst>
              <a:gd name="adj1" fmla="val 68116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  <p:sp>
        <p:nvSpPr>
          <p:cNvPr id="31" name="Right Arrow 19"/>
          <p:cNvSpPr/>
          <p:nvPr/>
        </p:nvSpPr>
        <p:spPr>
          <a:xfrm rot="2809012">
            <a:off x="5503795" y="2734694"/>
            <a:ext cx="922801" cy="250291"/>
          </a:xfrm>
          <a:prstGeom prst="rightArrow">
            <a:avLst>
              <a:gd name="adj1" fmla="val 68116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  <p:sp>
        <p:nvSpPr>
          <p:cNvPr id="33" name="Right Arrow 19"/>
          <p:cNvSpPr/>
          <p:nvPr/>
        </p:nvSpPr>
        <p:spPr>
          <a:xfrm rot="5651720">
            <a:off x="4542022" y="2767904"/>
            <a:ext cx="644779" cy="250291"/>
          </a:xfrm>
          <a:prstGeom prst="rightArrow">
            <a:avLst>
              <a:gd name="adj1" fmla="val 68116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  <p:sp>
        <p:nvSpPr>
          <p:cNvPr id="34" name="Right Arrow 19"/>
          <p:cNvSpPr/>
          <p:nvPr/>
        </p:nvSpPr>
        <p:spPr>
          <a:xfrm rot="8509397">
            <a:off x="2849328" y="2594210"/>
            <a:ext cx="1485525" cy="250291"/>
          </a:xfrm>
          <a:prstGeom prst="rightArrow">
            <a:avLst>
              <a:gd name="adj1" fmla="val 68116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85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Introduction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nl-BE" sz="2000" dirty="0"/>
              <a:t>deLearyous - Training </a:t>
            </a:r>
            <a:r>
              <a:rPr lang="nl-BE" sz="2000" dirty="0" err="1"/>
              <a:t>Interpersonal</a:t>
            </a:r>
            <a:r>
              <a:rPr lang="nl-BE" sz="2000" dirty="0"/>
              <a:t> Communication Skills </a:t>
            </a:r>
            <a:r>
              <a:rPr lang="nl-BE" sz="2000" dirty="0" err="1"/>
              <a:t>through</a:t>
            </a:r>
            <a:r>
              <a:rPr lang="nl-BE" sz="2000" dirty="0"/>
              <a:t> Natural Language </a:t>
            </a:r>
            <a:r>
              <a:rPr lang="nl-BE" sz="2000" dirty="0" err="1"/>
              <a:t>Interaction</a:t>
            </a:r>
            <a:r>
              <a:rPr lang="nl-BE" sz="2000" dirty="0"/>
              <a:t> </a:t>
            </a:r>
            <a:r>
              <a:rPr lang="nl-BE" sz="2000" dirty="0" err="1"/>
              <a:t>with</a:t>
            </a:r>
            <a:r>
              <a:rPr lang="nl-BE" sz="2000" dirty="0"/>
              <a:t> </a:t>
            </a:r>
            <a:r>
              <a:rPr lang="nl-BE" sz="2000" dirty="0" err="1"/>
              <a:t>Autonomous</a:t>
            </a:r>
            <a:r>
              <a:rPr lang="nl-BE" sz="2000" dirty="0"/>
              <a:t> Virtual </a:t>
            </a:r>
            <a:r>
              <a:rPr lang="nl-BE" sz="2000" dirty="0" err="1"/>
              <a:t>Characters</a:t>
            </a:r>
            <a:endParaRPr lang="nl-BE" sz="2000" dirty="0"/>
          </a:p>
          <a:p>
            <a:pPr>
              <a:buFont typeface="Arial" pitchFamily="34" charset="0"/>
              <a:buChar char="•"/>
            </a:pPr>
            <a:r>
              <a:rPr lang="nl-BE" sz="1800" b="0" dirty="0" err="1" smtClean="0"/>
              <a:t>Serious</a:t>
            </a:r>
            <a:r>
              <a:rPr lang="nl-BE" sz="1800" b="0" dirty="0" smtClean="0"/>
              <a:t> game</a:t>
            </a:r>
            <a:endParaRPr lang="nl-BE" sz="1800" b="0" dirty="0"/>
          </a:p>
          <a:p>
            <a:pPr>
              <a:buFont typeface="Arial" pitchFamily="34" charset="0"/>
              <a:buChar char="•"/>
            </a:pPr>
            <a:r>
              <a:rPr lang="nl-BE" sz="1800" b="0" dirty="0"/>
              <a:t>Virtual </a:t>
            </a:r>
            <a:r>
              <a:rPr lang="nl-BE" sz="1800" b="0" dirty="0" err="1"/>
              <a:t>conversation</a:t>
            </a:r>
            <a:r>
              <a:rPr lang="nl-BE" sz="1800" b="0" dirty="0"/>
              <a:t> partner</a:t>
            </a:r>
          </a:p>
          <a:p>
            <a:pPr>
              <a:buFont typeface="Arial" pitchFamily="34" charset="0"/>
              <a:buChar char="•"/>
            </a:pPr>
            <a:r>
              <a:rPr lang="nl-BE" sz="1800" b="0" dirty="0"/>
              <a:t>Train the </a:t>
            </a:r>
            <a:r>
              <a:rPr lang="nl-BE" sz="1800" b="0" dirty="0" err="1"/>
              <a:t>user’s</a:t>
            </a:r>
            <a:r>
              <a:rPr lang="nl-BE" sz="1800" b="0" dirty="0"/>
              <a:t> </a:t>
            </a:r>
            <a:r>
              <a:rPr lang="nl-BE" sz="1800" b="0" dirty="0" err="1"/>
              <a:t>communication</a:t>
            </a:r>
            <a:r>
              <a:rPr lang="nl-BE" sz="1800" b="0" dirty="0"/>
              <a:t> skills</a:t>
            </a:r>
          </a:p>
          <a:p>
            <a:pPr>
              <a:buFont typeface="Arial" pitchFamily="34" charset="0"/>
              <a:buChar char="•"/>
            </a:pPr>
            <a:r>
              <a:rPr lang="nl-BE" sz="1800" b="0" dirty="0" err="1"/>
              <a:t>Written</a:t>
            </a:r>
            <a:r>
              <a:rPr lang="nl-BE" sz="1800" b="0" dirty="0"/>
              <a:t> </a:t>
            </a:r>
            <a:r>
              <a:rPr lang="nl-BE" sz="1800" b="0" dirty="0" err="1"/>
              <a:t>natural</a:t>
            </a:r>
            <a:r>
              <a:rPr lang="nl-BE" sz="1800" b="0" dirty="0"/>
              <a:t> </a:t>
            </a:r>
            <a:r>
              <a:rPr lang="nl-BE" sz="1800" b="0" dirty="0" err="1"/>
              <a:t>language</a:t>
            </a:r>
            <a:r>
              <a:rPr lang="nl-BE" sz="1800" b="0" dirty="0"/>
              <a:t> input</a:t>
            </a:r>
          </a:p>
          <a:p>
            <a:pPr>
              <a:buFont typeface="Arial" pitchFamily="34" charset="0"/>
              <a:buChar char="•"/>
            </a:pPr>
            <a:r>
              <a:rPr lang="nl-BE" sz="1800" b="0" dirty="0" smtClean="0"/>
              <a:t>“</a:t>
            </a:r>
            <a:r>
              <a:rPr lang="nl-BE" sz="1800" b="0" dirty="0" err="1" smtClean="0"/>
              <a:t>Realistic</a:t>
            </a:r>
            <a:r>
              <a:rPr lang="nl-BE" sz="1800" b="0" dirty="0" smtClean="0"/>
              <a:t>” </a:t>
            </a:r>
            <a:r>
              <a:rPr lang="nl-BE" sz="1800" b="0" dirty="0" err="1"/>
              <a:t>reactions</a:t>
            </a:r>
            <a:endParaRPr lang="nl-BE" sz="1800" b="0" dirty="0"/>
          </a:p>
          <a:p>
            <a:pPr>
              <a:buFont typeface="Arial" pitchFamily="34" charset="0"/>
              <a:buChar char="•"/>
            </a:pPr>
            <a:r>
              <a:rPr lang="nl-BE" sz="1800" b="0" dirty="0" smtClean="0"/>
              <a:t>(In Dutch)</a:t>
            </a:r>
            <a:endParaRPr lang="nl-BE" sz="1800" b="0" dirty="0"/>
          </a:p>
        </p:txBody>
      </p:sp>
      <p:grpSp>
        <p:nvGrpSpPr>
          <p:cNvPr id="4" name="Group 3"/>
          <p:cNvGrpSpPr/>
          <p:nvPr/>
        </p:nvGrpSpPr>
        <p:grpSpPr>
          <a:xfrm>
            <a:off x="6406958" y="5157192"/>
            <a:ext cx="2630058" cy="1515162"/>
            <a:chOff x="6406958" y="5157192"/>
            <a:chExt cx="2630058" cy="15151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6958" y="5157192"/>
              <a:ext cx="2622807" cy="64770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1539" y="5949280"/>
              <a:ext cx="1865477" cy="7230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672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Audio</a:t>
            </a:r>
            <a:endParaRPr lang="nl-BE" dirty="0"/>
          </a:p>
        </p:txBody>
      </p:sp>
      <p:grpSp>
        <p:nvGrpSpPr>
          <p:cNvPr id="4" name="Group 3"/>
          <p:cNvGrpSpPr/>
          <p:nvPr/>
        </p:nvGrpSpPr>
        <p:grpSpPr>
          <a:xfrm>
            <a:off x="6406958" y="5157192"/>
            <a:ext cx="2630058" cy="1515162"/>
            <a:chOff x="6406958" y="5157192"/>
            <a:chExt cx="2630058" cy="15151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6958" y="5157192"/>
              <a:ext cx="2622807" cy="64770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1539" y="5949280"/>
              <a:ext cx="1865477" cy="723074"/>
            </a:xfrm>
            <a:prstGeom prst="rect">
              <a:avLst/>
            </a:prstGeom>
          </p:spPr>
        </p:pic>
      </p:grpSp>
      <p:sp>
        <p:nvSpPr>
          <p:cNvPr id="7" name="Content Placeholder 13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4901168" cy="3915896"/>
          </a:xfrm>
        </p:spPr>
        <p:txBody>
          <a:bodyPr>
            <a:normAutofit/>
          </a:bodyPr>
          <a:lstStyle/>
          <a:p>
            <a:pPr marL="0" indent="0"/>
            <a:r>
              <a:rPr lang="nl-BE" sz="2000" dirty="0" smtClean="0"/>
              <a:t>Professional actor </a:t>
            </a:r>
            <a:r>
              <a:rPr lang="nl-BE" sz="2000" dirty="0" err="1" smtClean="0"/>
              <a:t>used</a:t>
            </a:r>
            <a:r>
              <a:rPr lang="nl-BE" sz="2000" dirty="0" smtClean="0"/>
              <a:t> </a:t>
            </a:r>
            <a:r>
              <a:rPr lang="nl-BE" sz="2000" dirty="0" err="1" smtClean="0"/>
              <a:t>to</a:t>
            </a:r>
            <a:r>
              <a:rPr lang="nl-BE" sz="2000" dirty="0" smtClean="0"/>
              <a:t> record </a:t>
            </a:r>
            <a:r>
              <a:rPr lang="nl-BE" sz="2000" dirty="0" err="1" smtClean="0"/>
              <a:t>all</a:t>
            </a:r>
            <a:r>
              <a:rPr lang="nl-BE" sz="2000" dirty="0" smtClean="0"/>
              <a:t> statements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BE" sz="1800" dirty="0" smtClean="0"/>
              <a:t>Extra </a:t>
            </a:r>
            <a:r>
              <a:rPr lang="nl-BE" sz="1800" dirty="0" err="1" smtClean="0"/>
              <a:t>work</a:t>
            </a:r>
            <a:r>
              <a:rPr lang="nl-BE" sz="1800" dirty="0" smtClean="0"/>
              <a:t>, but </a:t>
            </a:r>
            <a:r>
              <a:rPr lang="nl-BE" sz="1800" dirty="0" err="1" smtClean="0"/>
              <a:t>also</a:t>
            </a:r>
            <a:r>
              <a:rPr lang="nl-BE" sz="1800" dirty="0" smtClean="0"/>
              <a:t> extra benefit</a:t>
            </a:r>
          </a:p>
          <a:p>
            <a:pPr marL="285750" indent="-285750">
              <a:buFont typeface="Arial" pitchFamily="34" charset="0"/>
              <a:buChar char="•"/>
            </a:pPr>
            <a:endParaRPr lang="nl-BE" sz="1800" b="0" dirty="0"/>
          </a:p>
          <a:p>
            <a:pPr marL="0" indent="0"/>
            <a:r>
              <a:rPr lang="nl-BE" sz="2000" dirty="0" smtClean="0"/>
              <a:t>The reply of the VA is </a:t>
            </a:r>
            <a:r>
              <a:rPr lang="nl-BE" sz="2000" dirty="0" err="1" smtClean="0"/>
              <a:t>played</a:t>
            </a:r>
            <a:r>
              <a:rPr lang="nl-BE" sz="2000" dirty="0" smtClean="0"/>
              <a:t> in his </a:t>
            </a:r>
            <a:r>
              <a:rPr lang="nl-BE" sz="2000" dirty="0" err="1" smtClean="0"/>
              <a:t>current</a:t>
            </a:r>
            <a:r>
              <a:rPr lang="nl-BE" sz="2000" dirty="0" smtClean="0"/>
              <a:t> </a:t>
            </a:r>
            <a:r>
              <a:rPr lang="nl-BE" sz="2000" dirty="0" err="1" smtClean="0"/>
              <a:t>Leary</a:t>
            </a:r>
            <a:r>
              <a:rPr lang="nl-BE" sz="2000" dirty="0" smtClean="0"/>
              <a:t> octant</a:t>
            </a:r>
          </a:p>
          <a:p>
            <a:pPr>
              <a:buFont typeface="Arial" pitchFamily="34" charset="0"/>
              <a:buChar char="•"/>
            </a:pPr>
            <a:r>
              <a:rPr lang="nl-BE" sz="1800" dirty="0" err="1" smtClean="0"/>
              <a:t>Problem</a:t>
            </a:r>
            <a:r>
              <a:rPr lang="nl-BE" sz="1800" dirty="0" smtClean="0"/>
              <a:t>: </a:t>
            </a:r>
            <a:r>
              <a:rPr lang="nl-BE" sz="1800" dirty="0" err="1" smtClean="0"/>
              <a:t>sudden</a:t>
            </a:r>
            <a:r>
              <a:rPr lang="nl-BE" sz="1800" dirty="0" smtClean="0"/>
              <a:t> changes of </a:t>
            </a:r>
            <a:r>
              <a:rPr lang="nl-BE" sz="1800" dirty="0" err="1" smtClean="0"/>
              <a:t>position</a:t>
            </a:r>
            <a:endParaRPr lang="nl-BE" sz="1800" dirty="0"/>
          </a:p>
          <a:p>
            <a:pPr lvl="2">
              <a:buFont typeface="Arial" pitchFamily="34" charset="0"/>
              <a:buChar char="•"/>
            </a:pPr>
            <a:r>
              <a:rPr lang="nl-BE" dirty="0" smtClean="0"/>
              <a:t>    </a:t>
            </a:r>
            <a:r>
              <a:rPr lang="nl-BE" b="0" dirty="0" smtClean="0"/>
              <a:t>Solution: </a:t>
            </a:r>
            <a:r>
              <a:rPr lang="nl-BE" b="0" dirty="0" err="1" smtClean="0"/>
              <a:t>use</a:t>
            </a:r>
            <a:r>
              <a:rPr lang="nl-BE" b="0" dirty="0" smtClean="0"/>
              <a:t> </a:t>
            </a:r>
            <a:r>
              <a:rPr lang="nl-BE" b="0" dirty="0" err="1" smtClean="0"/>
              <a:t>neutral</a:t>
            </a:r>
            <a:r>
              <a:rPr lang="nl-BE" b="0" dirty="0" smtClean="0"/>
              <a:t> </a:t>
            </a:r>
            <a:r>
              <a:rPr lang="nl-BE" b="0" dirty="0" err="1" smtClean="0"/>
              <a:t>phrasing</a:t>
            </a:r>
            <a:r>
              <a:rPr lang="nl-BE" b="0" dirty="0" smtClean="0"/>
              <a:t> </a:t>
            </a:r>
            <a:r>
              <a:rPr lang="nl-BE" b="0" dirty="0" err="1" smtClean="0"/>
              <a:t>when</a:t>
            </a:r>
            <a:r>
              <a:rPr lang="nl-BE" b="0" dirty="0" smtClean="0"/>
              <a:t> close </a:t>
            </a:r>
            <a:r>
              <a:rPr lang="nl-BE" b="0" dirty="0" err="1" smtClean="0"/>
              <a:t>to</a:t>
            </a:r>
            <a:r>
              <a:rPr lang="nl-BE" b="0" dirty="0" smtClean="0"/>
              <a:t> center of Rose</a:t>
            </a:r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669" y="1124744"/>
            <a:ext cx="2989269" cy="2964185"/>
          </a:xfrm>
          <a:prstGeom prst="rect">
            <a:avLst/>
          </a:prstGeom>
        </p:spPr>
      </p:pic>
      <p:sp>
        <p:nvSpPr>
          <p:cNvPr id="9" name="Ovaal 8"/>
          <p:cNvSpPr/>
          <p:nvPr/>
        </p:nvSpPr>
        <p:spPr>
          <a:xfrm>
            <a:off x="7146755" y="2504753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al 9"/>
          <p:cNvSpPr/>
          <p:nvPr/>
        </p:nvSpPr>
        <p:spPr>
          <a:xfrm>
            <a:off x="7362779" y="2603961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786715" y="2238207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P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1</a:t>
            </a:r>
            <a:endParaRPr lang="en-US" sz="1600" b="1" baseline="-25000" dirty="0">
              <a:solidFill>
                <a:srgbClr val="FF0000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7362779" y="2526239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P</a:t>
            </a:r>
            <a:r>
              <a:rPr lang="en-US" sz="1600" b="1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Ovaal 12"/>
          <p:cNvSpPr/>
          <p:nvPr/>
        </p:nvSpPr>
        <p:spPr>
          <a:xfrm>
            <a:off x="7002739" y="2318804"/>
            <a:ext cx="576064" cy="576064"/>
          </a:xfrm>
          <a:prstGeom prst="ellipse">
            <a:avLst/>
          </a:prstGeom>
          <a:solidFill>
            <a:srgbClr val="92D05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89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System Architecture</a:t>
            </a:r>
            <a:br>
              <a:rPr lang="nl-BE" dirty="0" smtClean="0"/>
            </a:br>
            <a:r>
              <a:rPr lang="nl-BE" sz="1800" dirty="0" err="1" smtClean="0"/>
              <a:t>visualization</a:t>
            </a:r>
            <a:endParaRPr lang="nl-BE" sz="18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596429" y="3316131"/>
            <a:ext cx="7936011" cy="1337005"/>
            <a:chOff x="404215" y="2524043"/>
            <a:chExt cx="7936011" cy="1337005"/>
          </a:xfrm>
        </p:grpSpPr>
        <p:sp>
          <p:nvSpPr>
            <p:cNvPr id="20" name="Right Arrow 19"/>
            <p:cNvSpPr/>
            <p:nvPr/>
          </p:nvSpPr>
          <p:spPr>
            <a:xfrm>
              <a:off x="5266223" y="2924944"/>
              <a:ext cx="1835293" cy="250291"/>
            </a:xfrm>
            <a:prstGeom prst="rightArrow">
              <a:avLst>
                <a:gd name="adj1" fmla="val 68116"/>
                <a:gd name="adj2" fmla="val 50000"/>
              </a:avLst>
            </a:prstGeom>
            <a:solidFill>
              <a:srgbClr val="FB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404215" y="2548488"/>
              <a:ext cx="1138519" cy="683111"/>
            </a:xfrm>
            <a:custGeom>
              <a:avLst/>
              <a:gdLst>
                <a:gd name="connsiteX0" fmla="*/ 0 w 1138519"/>
                <a:gd name="connsiteY0" fmla="*/ 68311 h 683111"/>
                <a:gd name="connsiteX1" fmla="*/ 68311 w 1138519"/>
                <a:gd name="connsiteY1" fmla="*/ 0 h 683111"/>
                <a:gd name="connsiteX2" fmla="*/ 1070208 w 1138519"/>
                <a:gd name="connsiteY2" fmla="*/ 0 h 683111"/>
                <a:gd name="connsiteX3" fmla="*/ 1138519 w 1138519"/>
                <a:gd name="connsiteY3" fmla="*/ 68311 h 683111"/>
                <a:gd name="connsiteX4" fmla="*/ 1138519 w 1138519"/>
                <a:gd name="connsiteY4" fmla="*/ 614800 h 683111"/>
                <a:gd name="connsiteX5" fmla="*/ 1070208 w 1138519"/>
                <a:gd name="connsiteY5" fmla="*/ 683111 h 683111"/>
                <a:gd name="connsiteX6" fmla="*/ 68311 w 1138519"/>
                <a:gd name="connsiteY6" fmla="*/ 683111 h 683111"/>
                <a:gd name="connsiteX7" fmla="*/ 0 w 1138519"/>
                <a:gd name="connsiteY7" fmla="*/ 614800 h 683111"/>
                <a:gd name="connsiteX8" fmla="*/ 0 w 1138519"/>
                <a:gd name="connsiteY8" fmla="*/ 68311 h 68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519" h="683111">
                  <a:moveTo>
                    <a:pt x="0" y="68311"/>
                  </a:moveTo>
                  <a:cubicBezTo>
                    <a:pt x="0" y="30584"/>
                    <a:pt x="30584" y="0"/>
                    <a:pt x="68311" y="0"/>
                  </a:cubicBezTo>
                  <a:lnTo>
                    <a:pt x="1070208" y="0"/>
                  </a:lnTo>
                  <a:cubicBezTo>
                    <a:pt x="1107935" y="0"/>
                    <a:pt x="1138519" y="30584"/>
                    <a:pt x="1138519" y="68311"/>
                  </a:cubicBezTo>
                  <a:lnTo>
                    <a:pt x="1138519" y="614800"/>
                  </a:lnTo>
                  <a:cubicBezTo>
                    <a:pt x="1138519" y="652527"/>
                    <a:pt x="1107935" y="683111"/>
                    <a:pt x="1070208" y="683111"/>
                  </a:cubicBezTo>
                  <a:lnTo>
                    <a:pt x="68311" y="683111"/>
                  </a:lnTo>
                  <a:cubicBezTo>
                    <a:pt x="30584" y="683111"/>
                    <a:pt x="0" y="652527"/>
                    <a:pt x="0" y="614800"/>
                  </a:cubicBezTo>
                  <a:lnTo>
                    <a:pt x="0" y="6831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538" tIns="69538" rIns="69538" bIns="69538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300" dirty="0" err="1" smtClean="0">
                  <a:solidFill>
                    <a:srgbClr val="FFFFFF"/>
                  </a:solidFill>
                </a:rPr>
                <a:t>Text</a:t>
              </a:r>
              <a:r>
                <a:rPr lang="nl-BE" sz="1300" dirty="0" smtClean="0">
                  <a:solidFill>
                    <a:srgbClr val="FFFFFF"/>
                  </a:solidFill>
                </a:rPr>
                <a:t> Input</a:t>
              </a:r>
              <a:endParaRPr lang="nl-BE" sz="1300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656587" y="2748867"/>
              <a:ext cx="241366" cy="282352"/>
            </a:xfrm>
            <a:custGeom>
              <a:avLst/>
              <a:gdLst>
                <a:gd name="connsiteX0" fmla="*/ 0 w 241366"/>
                <a:gd name="connsiteY0" fmla="*/ 56470 h 282352"/>
                <a:gd name="connsiteX1" fmla="*/ 120683 w 241366"/>
                <a:gd name="connsiteY1" fmla="*/ 56470 h 282352"/>
                <a:gd name="connsiteX2" fmla="*/ 120683 w 241366"/>
                <a:gd name="connsiteY2" fmla="*/ 0 h 282352"/>
                <a:gd name="connsiteX3" fmla="*/ 241366 w 241366"/>
                <a:gd name="connsiteY3" fmla="*/ 141176 h 282352"/>
                <a:gd name="connsiteX4" fmla="*/ 120683 w 241366"/>
                <a:gd name="connsiteY4" fmla="*/ 282352 h 282352"/>
                <a:gd name="connsiteX5" fmla="*/ 120683 w 241366"/>
                <a:gd name="connsiteY5" fmla="*/ 225882 h 282352"/>
                <a:gd name="connsiteX6" fmla="*/ 0 w 241366"/>
                <a:gd name="connsiteY6" fmla="*/ 225882 h 282352"/>
                <a:gd name="connsiteX7" fmla="*/ 0 w 241366"/>
                <a:gd name="connsiteY7" fmla="*/ 56470 h 28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366" h="282352">
                  <a:moveTo>
                    <a:pt x="0" y="56470"/>
                  </a:moveTo>
                  <a:lnTo>
                    <a:pt x="120683" y="56470"/>
                  </a:lnTo>
                  <a:lnTo>
                    <a:pt x="120683" y="0"/>
                  </a:lnTo>
                  <a:lnTo>
                    <a:pt x="241366" y="141176"/>
                  </a:lnTo>
                  <a:lnTo>
                    <a:pt x="120683" y="282352"/>
                  </a:lnTo>
                  <a:lnTo>
                    <a:pt x="120683" y="225882"/>
                  </a:lnTo>
                  <a:lnTo>
                    <a:pt x="0" y="225882"/>
                  </a:lnTo>
                  <a:lnTo>
                    <a:pt x="0" y="56470"/>
                  </a:lnTo>
                  <a:close/>
                </a:path>
              </a:pathLst>
            </a:cu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6470" rIns="72410" bIns="5647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BE" sz="1100">
                <a:solidFill>
                  <a:srgbClr val="FFFFFF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998143" y="2548488"/>
              <a:ext cx="1138519" cy="683111"/>
            </a:xfrm>
            <a:custGeom>
              <a:avLst/>
              <a:gdLst>
                <a:gd name="connsiteX0" fmla="*/ 0 w 1138519"/>
                <a:gd name="connsiteY0" fmla="*/ 68311 h 683111"/>
                <a:gd name="connsiteX1" fmla="*/ 68311 w 1138519"/>
                <a:gd name="connsiteY1" fmla="*/ 0 h 683111"/>
                <a:gd name="connsiteX2" fmla="*/ 1070208 w 1138519"/>
                <a:gd name="connsiteY2" fmla="*/ 0 h 683111"/>
                <a:gd name="connsiteX3" fmla="*/ 1138519 w 1138519"/>
                <a:gd name="connsiteY3" fmla="*/ 68311 h 683111"/>
                <a:gd name="connsiteX4" fmla="*/ 1138519 w 1138519"/>
                <a:gd name="connsiteY4" fmla="*/ 614800 h 683111"/>
                <a:gd name="connsiteX5" fmla="*/ 1070208 w 1138519"/>
                <a:gd name="connsiteY5" fmla="*/ 683111 h 683111"/>
                <a:gd name="connsiteX6" fmla="*/ 68311 w 1138519"/>
                <a:gd name="connsiteY6" fmla="*/ 683111 h 683111"/>
                <a:gd name="connsiteX7" fmla="*/ 0 w 1138519"/>
                <a:gd name="connsiteY7" fmla="*/ 614800 h 683111"/>
                <a:gd name="connsiteX8" fmla="*/ 0 w 1138519"/>
                <a:gd name="connsiteY8" fmla="*/ 68311 h 68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519" h="683111">
                  <a:moveTo>
                    <a:pt x="0" y="68311"/>
                  </a:moveTo>
                  <a:cubicBezTo>
                    <a:pt x="0" y="30584"/>
                    <a:pt x="30584" y="0"/>
                    <a:pt x="68311" y="0"/>
                  </a:cubicBezTo>
                  <a:lnTo>
                    <a:pt x="1070208" y="0"/>
                  </a:lnTo>
                  <a:cubicBezTo>
                    <a:pt x="1107935" y="0"/>
                    <a:pt x="1138519" y="30584"/>
                    <a:pt x="1138519" y="68311"/>
                  </a:cubicBezTo>
                  <a:lnTo>
                    <a:pt x="1138519" y="614800"/>
                  </a:lnTo>
                  <a:cubicBezTo>
                    <a:pt x="1138519" y="652527"/>
                    <a:pt x="1107935" y="683111"/>
                    <a:pt x="1070208" y="683111"/>
                  </a:cubicBezTo>
                  <a:lnTo>
                    <a:pt x="68311" y="683111"/>
                  </a:lnTo>
                  <a:cubicBezTo>
                    <a:pt x="30584" y="683111"/>
                    <a:pt x="0" y="652527"/>
                    <a:pt x="0" y="614800"/>
                  </a:cubicBezTo>
                  <a:lnTo>
                    <a:pt x="0" y="6831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538" tIns="69538" rIns="69538" bIns="69538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300" dirty="0" smtClean="0">
                  <a:solidFill>
                    <a:srgbClr val="FFFFFF"/>
                  </a:solidFill>
                </a:rPr>
                <a:t>NLP</a:t>
              </a:r>
              <a:endParaRPr lang="nl-BE" sz="1300" dirty="0">
                <a:solidFill>
                  <a:srgbClr val="FFFFFF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250514" y="2748867"/>
              <a:ext cx="241366" cy="282352"/>
            </a:xfrm>
            <a:custGeom>
              <a:avLst/>
              <a:gdLst>
                <a:gd name="connsiteX0" fmla="*/ 0 w 241366"/>
                <a:gd name="connsiteY0" fmla="*/ 56470 h 282352"/>
                <a:gd name="connsiteX1" fmla="*/ 120683 w 241366"/>
                <a:gd name="connsiteY1" fmla="*/ 56470 h 282352"/>
                <a:gd name="connsiteX2" fmla="*/ 120683 w 241366"/>
                <a:gd name="connsiteY2" fmla="*/ 0 h 282352"/>
                <a:gd name="connsiteX3" fmla="*/ 241366 w 241366"/>
                <a:gd name="connsiteY3" fmla="*/ 141176 h 282352"/>
                <a:gd name="connsiteX4" fmla="*/ 120683 w 241366"/>
                <a:gd name="connsiteY4" fmla="*/ 282352 h 282352"/>
                <a:gd name="connsiteX5" fmla="*/ 120683 w 241366"/>
                <a:gd name="connsiteY5" fmla="*/ 225882 h 282352"/>
                <a:gd name="connsiteX6" fmla="*/ 0 w 241366"/>
                <a:gd name="connsiteY6" fmla="*/ 225882 h 282352"/>
                <a:gd name="connsiteX7" fmla="*/ 0 w 241366"/>
                <a:gd name="connsiteY7" fmla="*/ 56470 h 28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366" h="282352">
                  <a:moveTo>
                    <a:pt x="0" y="56470"/>
                  </a:moveTo>
                  <a:lnTo>
                    <a:pt x="120683" y="56470"/>
                  </a:lnTo>
                  <a:lnTo>
                    <a:pt x="120683" y="0"/>
                  </a:lnTo>
                  <a:lnTo>
                    <a:pt x="241366" y="141176"/>
                  </a:lnTo>
                  <a:lnTo>
                    <a:pt x="120683" y="282352"/>
                  </a:lnTo>
                  <a:lnTo>
                    <a:pt x="120683" y="225882"/>
                  </a:lnTo>
                  <a:lnTo>
                    <a:pt x="0" y="225882"/>
                  </a:lnTo>
                  <a:lnTo>
                    <a:pt x="0" y="56470"/>
                  </a:lnTo>
                  <a:close/>
                </a:path>
              </a:pathLst>
            </a:cu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6470" rIns="72410" bIns="5647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BE" sz="1100">
                <a:solidFill>
                  <a:srgbClr val="FFFFFF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923928" y="2548712"/>
              <a:ext cx="1228443" cy="683111"/>
            </a:xfrm>
            <a:custGeom>
              <a:avLst/>
              <a:gdLst>
                <a:gd name="connsiteX0" fmla="*/ 0 w 1138519"/>
                <a:gd name="connsiteY0" fmla="*/ 68311 h 683111"/>
                <a:gd name="connsiteX1" fmla="*/ 68311 w 1138519"/>
                <a:gd name="connsiteY1" fmla="*/ 0 h 683111"/>
                <a:gd name="connsiteX2" fmla="*/ 1070208 w 1138519"/>
                <a:gd name="connsiteY2" fmla="*/ 0 h 683111"/>
                <a:gd name="connsiteX3" fmla="*/ 1138519 w 1138519"/>
                <a:gd name="connsiteY3" fmla="*/ 68311 h 683111"/>
                <a:gd name="connsiteX4" fmla="*/ 1138519 w 1138519"/>
                <a:gd name="connsiteY4" fmla="*/ 614800 h 683111"/>
                <a:gd name="connsiteX5" fmla="*/ 1070208 w 1138519"/>
                <a:gd name="connsiteY5" fmla="*/ 683111 h 683111"/>
                <a:gd name="connsiteX6" fmla="*/ 68311 w 1138519"/>
                <a:gd name="connsiteY6" fmla="*/ 683111 h 683111"/>
                <a:gd name="connsiteX7" fmla="*/ 0 w 1138519"/>
                <a:gd name="connsiteY7" fmla="*/ 614800 h 683111"/>
                <a:gd name="connsiteX8" fmla="*/ 0 w 1138519"/>
                <a:gd name="connsiteY8" fmla="*/ 68311 h 68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519" h="683111">
                  <a:moveTo>
                    <a:pt x="0" y="68311"/>
                  </a:moveTo>
                  <a:cubicBezTo>
                    <a:pt x="0" y="30584"/>
                    <a:pt x="30584" y="0"/>
                    <a:pt x="68311" y="0"/>
                  </a:cubicBezTo>
                  <a:lnTo>
                    <a:pt x="1070208" y="0"/>
                  </a:lnTo>
                  <a:cubicBezTo>
                    <a:pt x="1107935" y="0"/>
                    <a:pt x="1138519" y="30584"/>
                    <a:pt x="1138519" y="68311"/>
                  </a:cubicBezTo>
                  <a:lnTo>
                    <a:pt x="1138519" y="614800"/>
                  </a:lnTo>
                  <a:cubicBezTo>
                    <a:pt x="1138519" y="652527"/>
                    <a:pt x="1107935" y="683111"/>
                    <a:pt x="1070208" y="683111"/>
                  </a:cubicBezTo>
                  <a:lnTo>
                    <a:pt x="68311" y="683111"/>
                  </a:lnTo>
                  <a:cubicBezTo>
                    <a:pt x="30584" y="683111"/>
                    <a:pt x="0" y="652527"/>
                    <a:pt x="0" y="614800"/>
                  </a:cubicBezTo>
                  <a:lnTo>
                    <a:pt x="0" y="6831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538" tIns="69538" rIns="69538" bIns="69538" numCol="1" spcCol="1270" anchor="ctr" anchorCtr="0">
              <a:noAutofit/>
            </a:bodyPr>
            <a:lstStyle/>
            <a:p>
              <a:pPr algn="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300" dirty="0" smtClean="0">
                  <a:solidFill>
                    <a:srgbClr val="FFFFFF"/>
                  </a:solidFill>
                </a:rPr>
                <a:t>Scenario</a:t>
              </a:r>
              <a:br>
                <a:rPr lang="nl-BE" sz="1300" dirty="0" smtClean="0">
                  <a:solidFill>
                    <a:srgbClr val="FFFFFF"/>
                  </a:solidFill>
                </a:rPr>
              </a:br>
              <a:r>
                <a:rPr lang="nl-BE" sz="1300" dirty="0" smtClean="0">
                  <a:solidFill>
                    <a:srgbClr val="FFFFFF"/>
                  </a:solidFill>
                </a:rPr>
                <a:t>Engine</a:t>
              </a:r>
              <a:endParaRPr lang="nl-BE" sz="1300" dirty="0">
                <a:solidFill>
                  <a:srgbClr val="FFFFFF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266224" y="2636912"/>
              <a:ext cx="241366" cy="282352"/>
            </a:xfrm>
            <a:custGeom>
              <a:avLst/>
              <a:gdLst>
                <a:gd name="connsiteX0" fmla="*/ 0 w 241366"/>
                <a:gd name="connsiteY0" fmla="*/ 56470 h 282352"/>
                <a:gd name="connsiteX1" fmla="*/ 120683 w 241366"/>
                <a:gd name="connsiteY1" fmla="*/ 56470 h 282352"/>
                <a:gd name="connsiteX2" fmla="*/ 120683 w 241366"/>
                <a:gd name="connsiteY2" fmla="*/ 0 h 282352"/>
                <a:gd name="connsiteX3" fmla="*/ 241366 w 241366"/>
                <a:gd name="connsiteY3" fmla="*/ 141176 h 282352"/>
                <a:gd name="connsiteX4" fmla="*/ 120683 w 241366"/>
                <a:gd name="connsiteY4" fmla="*/ 282352 h 282352"/>
                <a:gd name="connsiteX5" fmla="*/ 120683 w 241366"/>
                <a:gd name="connsiteY5" fmla="*/ 225882 h 282352"/>
                <a:gd name="connsiteX6" fmla="*/ 0 w 241366"/>
                <a:gd name="connsiteY6" fmla="*/ 225882 h 282352"/>
                <a:gd name="connsiteX7" fmla="*/ 0 w 241366"/>
                <a:gd name="connsiteY7" fmla="*/ 56470 h 28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366" h="282352">
                  <a:moveTo>
                    <a:pt x="0" y="56470"/>
                  </a:moveTo>
                  <a:lnTo>
                    <a:pt x="120683" y="56470"/>
                  </a:lnTo>
                  <a:lnTo>
                    <a:pt x="120683" y="0"/>
                  </a:lnTo>
                  <a:lnTo>
                    <a:pt x="241366" y="141176"/>
                  </a:lnTo>
                  <a:lnTo>
                    <a:pt x="120683" y="282352"/>
                  </a:lnTo>
                  <a:lnTo>
                    <a:pt x="120683" y="225882"/>
                  </a:lnTo>
                  <a:lnTo>
                    <a:pt x="0" y="225882"/>
                  </a:lnTo>
                  <a:lnTo>
                    <a:pt x="0" y="56470"/>
                  </a:lnTo>
                  <a:close/>
                </a:path>
              </a:pathLst>
            </a:cu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6470" rIns="72410" bIns="5647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BE" sz="1100">
                <a:solidFill>
                  <a:srgbClr val="FFFFFF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607780" y="2548488"/>
              <a:ext cx="1138519" cy="683111"/>
            </a:xfrm>
            <a:custGeom>
              <a:avLst/>
              <a:gdLst>
                <a:gd name="connsiteX0" fmla="*/ 0 w 1138519"/>
                <a:gd name="connsiteY0" fmla="*/ 68311 h 683111"/>
                <a:gd name="connsiteX1" fmla="*/ 68311 w 1138519"/>
                <a:gd name="connsiteY1" fmla="*/ 0 h 683111"/>
                <a:gd name="connsiteX2" fmla="*/ 1070208 w 1138519"/>
                <a:gd name="connsiteY2" fmla="*/ 0 h 683111"/>
                <a:gd name="connsiteX3" fmla="*/ 1138519 w 1138519"/>
                <a:gd name="connsiteY3" fmla="*/ 68311 h 683111"/>
                <a:gd name="connsiteX4" fmla="*/ 1138519 w 1138519"/>
                <a:gd name="connsiteY4" fmla="*/ 614800 h 683111"/>
                <a:gd name="connsiteX5" fmla="*/ 1070208 w 1138519"/>
                <a:gd name="connsiteY5" fmla="*/ 683111 h 683111"/>
                <a:gd name="connsiteX6" fmla="*/ 68311 w 1138519"/>
                <a:gd name="connsiteY6" fmla="*/ 683111 h 683111"/>
                <a:gd name="connsiteX7" fmla="*/ 0 w 1138519"/>
                <a:gd name="connsiteY7" fmla="*/ 614800 h 683111"/>
                <a:gd name="connsiteX8" fmla="*/ 0 w 1138519"/>
                <a:gd name="connsiteY8" fmla="*/ 68311 h 68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519" h="683111">
                  <a:moveTo>
                    <a:pt x="0" y="68311"/>
                  </a:moveTo>
                  <a:cubicBezTo>
                    <a:pt x="0" y="30584"/>
                    <a:pt x="30584" y="0"/>
                    <a:pt x="68311" y="0"/>
                  </a:cubicBezTo>
                  <a:lnTo>
                    <a:pt x="1070208" y="0"/>
                  </a:lnTo>
                  <a:cubicBezTo>
                    <a:pt x="1107935" y="0"/>
                    <a:pt x="1138519" y="30584"/>
                    <a:pt x="1138519" y="68311"/>
                  </a:cubicBezTo>
                  <a:lnTo>
                    <a:pt x="1138519" y="614800"/>
                  </a:lnTo>
                  <a:cubicBezTo>
                    <a:pt x="1138519" y="652527"/>
                    <a:pt x="1107935" y="683111"/>
                    <a:pt x="1070208" y="683111"/>
                  </a:cubicBezTo>
                  <a:lnTo>
                    <a:pt x="68311" y="683111"/>
                  </a:lnTo>
                  <a:cubicBezTo>
                    <a:pt x="30584" y="683111"/>
                    <a:pt x="0" y="652527"/>
                    <a:pt x="0" y="614800"/>
                  </a:cubicBezTo>
                  <a:lnTo>
                    <a:pt x="0" y="6831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538" tIns="69538" rIns="69538" bIns="69538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300" dirty="0" smtClean="0">
                  <a:solidFill>
                    <a:srgbClr val="FFFFFF"/>
                  </a:solidFill>
                </a:rPr>
                <a:t>Audio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6860151" y="2636912"/>
              <a:ext cx="241366" cy="282352"/>
            </a:xfrm>
            <a:custGeom>
              <a:avLst/>
              <a:gdLst>
                <a:gd name="connsiteX0" fmla="*/ 0 w 241366"/>
                <a:gd name="connsiteY0" fmla="*/ 56470 h 282352"/>
                <a:gd name="connsiteX1" fmla="*/ 120683 w 241366"/>
                <a:gd name="connsiteY1" fmla="*/ 56470 h 282352"/>
                <a:gd name="connsiteX2" fmla="*/ 120683 w 241366"/>
                <a:gd name="connsiteY2" fmla="*/ 0 h 282352"/>
                <a:gd name="connsiteX3" fmla="*/ 241366 w 241366"/>
                <a:gd name="connsiteY3" fmla="*/ 141176 h 282352"/>
                <a:gd name="connsiteX4" fmla="*/ 120683 w 241366"/>
                <a:gd name="connsiteY4" fmla="*/ 282352 h 282352"/>
                <a:gd name="connsiteX5" fmla="*/ 120683 w 241366"/>
                <a:gd name="connsiteY5" fmla="*/ 225882 h 282352"/>
                <a:gd name="connsiteX6" fmla="*/ 0 w 241366"/>
                <a:gd name="connsiteY6" fmla="*/ 225882 h 282352"/>
                <a:gd name="connsiteX7" fmla="*/ 0 w 241366"/>
                <a:gd name="connsiteY7" fmla="*/ 56470 h 28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366" h="282352">
                  <a:moveTo>
                    <a:pt x="0" y="56470"/>
                  </a:moveTo>
                  <a:lnTo>
                    <a:pt x="120683" y="56470"/>
                  </a:lnTo>
                  <a:lnTo>
                    <a:pt x="120683" y="0"/>
                  </a:lnTo>
                  <a:lnTo>
                    <a:pt x="241366" y="141176"/>
                  </a:lnTo>
                  <a:lnTo>
                    <a:pt x="120683" y="282352"/>
                  </a:lnTo>
                  <a:lnTo>
                    <a:pt x="120683" y="225882"/>
                  </a:lnTo>
                  <a:lnTo>
                    <a:pt x="0" y="225882"/>
                  </a:lnTo>
                  <a:lnTo>
                    <a:pt x="0" y="56470"/>
                  </a:lnTo>
                  <a:close/>
                </a:path>
              </a:pathLst>
            </a:cu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6470" rIns="72410" bIns="5647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BE" sz="1100">
                <a:solidFill>
                  <a:srgbClr val="FFFFFF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7201707" y="2548488"/>
              <a:ext cx="1138519" cy="683111"/>
            </a:xfrm>
            <a:custGeom>
              <a:avLst/>
              <a:gdLst>
                <a:gd name="connsiteX0" fmla="*/ 0 w 1138519"/>
                <a:gd name="connsiteY0" fmla="*/ 68311 h 683111"/>
                <a:gd name="connsiteX1" fmla="*/ 68311 w 1138519"/>
                <a:gd name="connsiteY1" fmla="*/ 0 h 683111"/>
                <a:gd name="connsiteX2" fmla="*/ 1070208 w 1138519"/>
                <a:gd name="connsiteY2" fmla="*/ 0 h 683111"/>
                <a:gd name="connsiteX3" fmla="*/ 1138519 w 1138519"/>
                <a:gd name="connsiteY3" fmla="*/ 68311 h 683111"/>
                <a:gd name="connsiteX4" fmla="*/ 1138519 w 1138519"/>
                <a:gd name="connsiteY4" fmla="*/ 614800 h 683111"/>
                <a:gd name="connsiteX5" fmla="*/ 1070208 w 1138519"/>
                <a:gd name="connsiteY5" fmla="*/ 683111 h 683111"/>
                <a:gd name="connsiteX6" fmla="*/ 68311 w 1138519"/>
                <a:gd name="connsiteY6" fmla="*/ 683111 h 683111"/>
                <a:gd name="connsiteX7" fmla="*/ 0 w 1138519"/>
                <a:gd name="connsiteY7" fmla="*/ 614800 h 683111"/>
                <a:gd name="connsiteX8" fmla="*/ 0 w 1138519"/>
                <a:gd name="connsiteY8" fmla="*/ 68311 h 68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519" h="683111">
                  <a:moveTo>
                    <a:pt x="0" y="68311"/>
                  </a:moveTo>
                  <a:cubicBezTo>
                    <a:pt x="0" y="30584"/>
                    <a:pt x="30584" y="0"/>
                    <a:pt x="68311" y="0"/>
                  </a:cubicBezTo>
                  <a:lnTo>
                    <a:pt x="1070208" y="0"/>
                  </a:lnTo>
                  <a:cubicBezTo>
                    <a:pt x="1107935" y="0"/>
                    <a:pt x="1138519" y="30584"/>
                    <a:pt x="1138519" y="68311"/>
                  </a:cubicBezTo>
                  <a:lnTo>
                    <a:pt x="1138519" y="614800"/>
                  </a:lnTo>
                  <a:cubicBezTo>
                    <a:pt x="1138519" y="652527"/>
                    <a:pt x="1107935" y="683111"/>
                    <a:pt x="1070208" y="683111"/>
                  </a:cubicBezTo>
                  <a:lnTo>
                    <a:pt x="68311" y="683111"/>
                  </a:lnTo>
                  <a:cubicBezTo>
                    <a:pt x="30584" y="683111"/>
                    <a:pt x="0" y="652527"/>
                    <a:pt x="0" y="614800"/>
                  </a:cubicBezTo>
                  <a:lnTo>
                    <a:pt x="0" y="68311"/>
                  </a:ln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538" tIns="69538" rIns="69538" bIns="69538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300" dirty="0" err="1" smtClean="0">
                  <a:solidFill>
                    <a:srgbClr val="FFFFFF"/>
                  </a:solidFill>
                </a:rPr>
                <a:t>Visualization</a:t>
              </a:r>
              <a:endParaRPr lang="nl-BE" sz="1300" dirty="0">
                <a:solidFill>
                  <a:srgbClr val="FFFFFF"/>
                </a:solidFill>
              </a:endParaRPr>
            </a:p>
          </p:txBody>
        </p:sp>
        <p:sp>
          <p:nvSpPr>
            <p:cNvPr id="22" name="Bent-Up Arrow 21"/>
            <p:cNvSpPr/>
            <p:nvPr/>
          </p:nvSpPr>
          <p:spPr>
            <a:xfrm flipH="1">
              <a:off x="683568" y="3284984"/>
              <a:ext cx="7077537" cy="576064"/>
            </a:xfrm>
            <a:prstGeom prst="bentUpArrow">
              <a:avLst>
                <a:gd name="adj1" fmla="val 25000"/>
                <a:gd name="adj2" fmla="val 24344"/>
                <a:gd name="adj3" fmla="val 25000"/>
              </a:avLst>
            </a:prstGeom>
            <a:solidFill>
              <a:srgbClr val="FB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25" name="Bent-Up Arrow 24"/>
            <p:cNvSpPr/>
            <p:nvPr/>
          </p:nvSpPr>
          <p:spPr>
            <a:xfrm>
              <a:off x="761838" y="3284984"/>
              <a:ext cx="7194538" cy="576064"/>
            </a:xfrm>
            <a:prstGeom prst="bentUpArrow">
              <a:avLst>
                <a:gd name="adj1" fmla="val 25000"/>
                <a:gd name="adj2" fmla="val 23688"/>
                <a:gd name="adj3" fmla="val 0"/>
              </a:avLst>
            </a:prstGeom>
            <a:solidFill>
              <a:srgbClr val="FB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26" name="Bent-Up Arrow 25"/>
            <p:cNvSpPr/>
            <p:nvPr/>
          </p:nvSpPr>
          <p:spPr>
            <a:xfrm>
              <a:off x="761838" y="3284984"/>
              <a:ext cx="5538354" cy="576064"/>
            </a:xfrm>
            <a:prstGeom prst="bentUpArrow">
              <a:avLst>
                <a:gd name="adj1" fmla="val 25000"/>
                <a:gd name="adj2" fmla="val 23688"/>
                <a:gd name="adj3" fmla="val 0"/>
              </a:avLst>
            </a:prstGeom>
            <a:solidFill>
              <a:srgbClr val="FB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27" name="Bent-Up Arrow 26"/>
            <p:cNvSpPr/>
            <p:nvPr/>
          </p:nvSpPr>
          <p:spPr>
            <a:xfrm flipH="1">
              <a:off x="996646" y="3284983"/>
              <a:ext cx="3326457" cy="341169"/>
            </a:xfrm>
            <a:prstGeom prst="bentUpArrow">
              <a:avLst>
                <a:gd name="adj1" fmla="val 34577"/>
                <a:gd name="adj2" fmla="val 32963"/>
                <a:gd name="adj3" fmla="val 28831"/>
              </a:avLst>
            </a:prstGeom>
            <a:solidFill>
              <a:srgbClr val="FB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28" name="Bent-Up Arrow 27"/>
            <p:cNvSpPr/>
            <p:nvPr/>
          </p:nvSpPr>
          <p:spPr>
            <a:xfrm>
              <a:off x="1074916" y="3284984"/>
              <a:ext cx="3641100" cy="341168"/>
            </a:xfrm>
            <a:prstGeom prst="bentUpArrow">
              <a:avLst>
                <a:gd name="adj1" fmla="val 34577"/>
                <a:gd name="adj2" fmla="val 32963"/>
                <a:gd name="adj3" fmla="val 0"/>
              </a:avLst>
            </a:prstGeom>
            <a:solidFill>
              <a:srgbClr val="FB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619481" y="2524043"/>
              <a:ext cx="736495" cy="736495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000000"/>
                </a:solidFill>
              </a:endParaRPr>
            </a:p>
          </p:txBody>
        </p:sp>
        <p:cxnSp>
          <p:nvCxnSpPr>
            <p:cNvPr id="37" name="Straight Connector 36"/>
            <p:cNvCxnSpPr>
              <a:stCxn id="32" idx="0"/>
              <a:endCxn id="32" idx="4"/>
            </p:cNvCxnSpPr>
            <p:nvPr/>
          </p:nvCxnSpPr>
          <p:spPr>
            <a:xfrm>
              <a:off x="3987729" y="2524043"/>
              <a:ext cx="0" cy="7364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2" idx="2"/>
              <a:endCxn id="32" idx="6"/>
            </p:cNvCxnSpPr>
            <p:nvPr/>
          </p:nvCxnSpPr>
          <p:spPr>
            <a:xfrm>
              <a:off x="3619481" y="2892291"/>
              <a:ext cx="73649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2" idx="1"/>
              <a:endCxn id="32" idx="5"/>
            </p:cNvCxnSpPr>
            <p:nvPr/>
          </p:nvCxnSpPr>
          <p:spPr>
            <a:xfrm>
              <a:off x="3727338" y="2631900"/>
              <a:ext cx="520781" cy="52078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2" idx="3"/>
            </p:cNvCxnSpPr>
            <p:nvPr/>
          </p:nvCxnSpPr>
          <p:spPr>
            <a:xfrm flipV="1">
              <a:off x="3727338" y="2636912"/>
              <a:ext cx="520781" cy="5157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6406958" y="5157192"/>
            <a:ext cx="2630058" cy="1515162"/>
            <a:chOff x="6406958" y="5157192"/>
            <a:chExt cx="2630058" cy="1515162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6958" y="5157192"/>
              <a:ext cx="2622807" cy="647701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1539" y="5949280"/>
              <a:ext cx="1865477" cy="723074"/>
            </a:xfrm>
            <a:prstGeom prst="rect">
              <a:avLst/>
            </a:prstGeom>
          </p:spPr>
        </p:pic>
      </p:grpSp>
      <p:sp>
        <p:nvSpPr>
          <p:cNvPr id="29" name="Freeform 10"/>
          <p:cNvSpPr/>
          <p:nvPr/>
        </p:nvSpPr>
        <p:spPr>
          <a:xfrm>
            <a:off x="4349346" y="1052736"/>
            <a:ext cx="1374782" cy="1368152"/>
          </a:xfrm>
          <a:custGeom>
            <a:avLst/>
            <a:gdLst>
              <a:gd name="connsiteX0" fmla="*/ 0 w 1138519"/>
              <a:gd name="connsiteY0" fmla="*/ 68311 h 683111"/>
              <a:gd name="connsiteX1" fmla="*/ 68311 w 1138519"/>
              <a:gd name="connsiteY1" fmla="*/ 0 h 683111"/>
              <a:gd name="connsiteX2" fmla="*/ 1070208 w 1138519"/>
              <a:gd name="connsiteY2" fmla="*/ 0 h 683111"/>
              <a:gd name="connsiteX3" fmla="*/ 1138519 w 1138519"/>
              <a:gd name="connsiteY3" fmla="*/ 68311 h 683111"/>
              <a:gd name="connsiteX4" fmla="*/ 1138519 w 1138519"/>
              <a:gd name="connsiteY4" fmla="*/ 614800 h 683111"/>
              <a:gd name="connsiteX5" fmla="*/ 1070208 w 1138519"/>
              <a:gd name="connsiteY5" fmla="*/ 683111 h 683111"/>
              <a:gd name="connsiteX6" fmla="*/ 68311 w 1138519"/>
              <a:gd name="connsiteY6" fmla="*/ 683111 h 683111"/>
              <a:gd name="connsiteX7" fmla="*/ 0 w 1138519"/>
              <a:gd name="connsiteY7" fmla="*/ 614800 h 683111"/>
              <a:gd name="connsiteX8" fmla="*/ 0 w 1138519"/>
              <a:gd name="connsiteY8" fmla="*/ 68311 h 683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519" h="683111">
                <a:moveTo>
                  <a:pt x="0" y="68311"/>
                </a:moveTo>
                <a:cubicBezTo>
                  <a:pt x="0" y="30584"/>
                  <a:pt x="30584" y="0"/>
                  <a:pt x="68311" y="0"/>
                </a:cubicBezTo>
                <a:lnTo>
                  <a:pt x="1070208" y="0"/>
                </a:lnTo>
                <a:cubicBezTo>
                  <a:pt x="1107935" y="0"/>
                  <a:pt x="1138519" y="30584"/>
                  <a:pt x="1138519" y="68311"/>
                </a:cubicBezTo>
                <a:lnTo>
                  <a:pt x="1138519" y="614800"/>
                </a:lnTo>
                <a:cubicBezTo>
                  <a:pt x="1138519" y="652527"/>
                  <a:pt x="1107935" y="683111"/>
                  <a:pt x="1070208" y="683111"/>
                </a:cubicBezTo>
                <a:lnTo>
                  <a:pt x="68311" y="683111"/>
                </a:lnTo>
                <a:cubicBezTo>
                  <a:pt x="30584" y="683111"/>
                  <a:pt x="0" y="652527"/>
                  <a:pt x="0" y="614800"/>
                </a:cubicBezTo>
                <a:lnTo>
                  <a:pt x="0" y="6831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69538" tIns="69538" rIns="69538" bIns="69538" numCol="1" spcCol="1270" anchor="t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300" dirty="0">
                <a:solidFill>
                  <a:srgbClr val="FFFFFF"/>
                </a:solidFill>
              </a:rPr>
              <a:t>S</a:t>
            </a:r>
            <a:r>
              <a:rPr lang="nl-BE" sz="1300" dirty="0" smtClean="0">
                <a:solidFill>
                  <a:srgbClr val="FFFFFF"/>
                </a:solidFill>
              </a:rPr>
              <a:t>cenario</a:t>
            </a:r>
            <a:endParaRPr lang="nl-BE" sz="1300" dirty="0">
              <a:solidFill>
                <a:srgbClr val="FFFFFF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421" y="1365283"/>
            <a:ext cx="1114632" cy="940737"/>
          </a:xfrm>
          <a:prstGeom prst="rect">
            <a:avLst/>
          </a:prstGeom>
        </p:spPr>
      </p:pic>
      <p:sp>
        <p:nvSpPr>
          <p:cNvPr id="30" name="Right Arrow 19"/>
          <p:cNvSpPr/>
          <p:nvPr/>
        </p:nvSpPr>
        <p:spPr>
          <a:xfrm rot="1585502">
            <a:off x="5779298" y="2543027"/>
            <a:ext cx="1944754" cy="250291"/>
          </a:xfrm>
          <a:prstGeom prst="rightArrow">
            <a:avLst>
              <a:gd name="adj1" fmla="val 68116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  <p:sp>
        <p:nvSpPr>
          <p:cNvPr id="31" name="Right Arrow 19"/>
          <p:cNvSpPr/>
          <p:nvPr/>
        </p:nvSpPr>
        <p:spPr>
          <a:xfrm rot="2809012">
            <a:off x="5503795" y="2734694"/>
            <a:ext cx="922801" cy="250291"/>
          </a:xfrm>
          <a:prstGeom prst="rightArrow">
            <a:avLst>
              <a:gd name="adj1" fmla="val 68116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  <p:sp>
        <p:nvSpPr>
          <p:cNvPr id="33" name="Right Arrow 19"/>
          <p:cNvSpPr/>
          <p:nvPr/>
        </p:nvSpPr>
        <p:spPr>
          <a:xfrm rot="5651720">
            <a:off x="4542022" y="2767904"/>
            <a:ext cx="644779" cy="250291"/>
          </a:xfrm>
          <a:prstGeom prst="rightArrow">
            <a:avLst>
              <a:gd name="adj1" fmla="val 68116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  <p:sp>
        <p:nvSpPr>
          <p:cNvPr id="34" name="Right Arrow 19"/>
          <p:cNvSpPr/>
          <p:nvPr/>
        </p:nvSpPr>
        <p:spPr>
          <a:xfrm rot="8509397">
            <a:off x="2849328" y="2594210"/>
            <a:ext cx="1485525" cy="250291"/>
          </a:xfrm>
          <a:prstGeom prst="rightArrow">
            <a:avLst>
              <a:gd name="adj1" fmla="val 68116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02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VISUALIZATION</a:t>
            </a:r>
            <a:endParaRPr lang="en-GB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1195200"/>
            <a:ext cx="6840000" cy="526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9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VISUALIZATION</a:t>
            </a:r>
            <a:endParaRPr lang="en-GB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1195200"/>
            <a:ext cx="6840000" cy="526918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1195200"/>
            <a:ext cx="6840000" cy="526918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1195200"/>
            <a:ext cx="6840000" cy="526918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1195200"/>
            <a:ext cx="6840000" cy="5269186"/>
          </a:xfrm>
          <a:prstGeom prst="rect">
            <a:avLst/>
          </a:prstGeom>
        </p:spPr>
      </p:pic>
      <p:sp>
        <p:nvSpPr>
          <p:cNvPr id="8" name="Content Placeholder 13"/>
          <p:cNvSpPr>
            <a:spLocks noGrp="1"/>
          </p:cNvSpPr>
          <p:nvPr>
            <p:ph sz="half" idx="1"/>
          </p:nvPr>
        </p:nvSpPr>
        <p:spPr>
          <a:xfrm>
            <a:off x="7368139" y="1337912"/>
            <a:ext cx="1516792" cy="434904"/>
          </a:xfrm>
        </p:spPr>
        <p:txBody>
          <a:bodyPr>
            <a:normAutofit/>
          </a:bodyPr>
          <a:lstStyle/>
          <a:p>
            <a:pPr marL="0" indent="0"/>
            <a:r>
              <a:rPr lang="nl-BE" sz="2000" dirty="0" smtClean="0">
                <a:solidFill>
                  <a:srgbClr val="00B050"/>
                </a:solidFill>
              </a:rPr>
              <a:t>Head</a:t>
            </a:r>
          </a:p>
        </p:txBody>
      </p:sp>
      <p:sp>
        <p:nvSpPr>
          <p:cNvPr id="9" name="Content Placeholder 13"/>
          <p:cNvSpPr txBox="1">
            <a:spLocks/>
          </p:cNvSpPr>
          <p:nvPr/>
        </p:nvSpPr>
        <p:spPr>
          <a:xfrm>
            <a:off x="7375688" y="1769960"/>
            <a:ext cx="1516792" cy="434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nl-BE" sz="2000" dirty="0" smtClean="0">
                <a:solidFill>
                  <a:srgbClr val="0070C0"/>
                </a:solidFill>
              </a:rPr>
              <a:t>Body</a:t>
            </a:r>
            <a:endParaRPr lang="nl-BE" sz="1800" dirty="0" smtClean="0">
              <a:solidFill>
                <a:srgbClr val="0070C0"/>
              </a:solidFill>
            </a:endParaRPr>
          </a:p>
        </p:txBody>
      </p:sp>
      <p:sp>
        <p:nvSpPr>
          <p:cNvPr id="10" name="Content Placeholder 13"/>
          <p:cNvSpPr txBox="1">
            <a:spLocks/>
          </p:cNvSpPr>
          <p:nvPr/>
        </p:nvSpPr>
        <p:spPr>
          <a:xfrm>
            <a:off x="7375688" y="2202008"/>
            <a:ext cx="1516792" cy="434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nl-BE" sz="2000" dirty="0" smtClean="0">
                <a:solidFill>
                  <a:srgbClr val="FF0000"/>
                </a:solidFill>
              </a:rPr>
              <a:t>Background</a:t>
            </a:r>
            <a:endParaRPr lang="nl-BE" sz="1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40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406958" y="5157192"/>
            <a:ext cx="2630058" cy="1515162"/>
            <a:chOff x="6406958" y="5157192"/>
            <a:chExt cx="2630058" cy="151516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6958" y="5157192"/>
              <a:ext cx="2622807" cy="64770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1539" y="5949280"/>
              <a:ext cx="1865477" cy="723074"/>
            </a:xfrm>
            <a:prstGeom prst="rect">
              <a:avLst/>
            </a:prstGeom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</p:spPr>
        <p:txBody>
          <a:bodyPr/>
          <a:lstStyle/>
          <a:p>
            <a:r>
              <a:rPr lang="nl-BE" dirty="0" smtClean="0"/>
              <a:t>VISUALIZATION</a:t>
            </a:r>
            <a:br>
              <a:rPr lang="nl-BE" dirty="0" smtClean="0"/>
            </a:br>
            <a:r>
              <a:rPr lang="nl-BE" sz="1800" dirty="0" smtClean="0"/>
              <a:t>background</a:t>
            </a:r>
            <a:endParaRPr lang="en-GB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3600400" cy="2773564"/>
          </a:xfrm>
          <a:prstGeom prst="rect">
            <a:avLst/>
          </a:prstGeom>
        </p:spPr>
      </p:pic>
      <p:sp>
        <p:nvSpPr>
          <p:cNvPr id="13" name="Content Placeholder 13"/>
          <p:cNvSpPr>
            <a:spLocks noGrp="1"/>
          </p:cNvSpPr>
          <p:nvPr>
            <p:ph sz="half" idx="1"/>
          </p:nvPr>
        </p:nvSpPr>
        <p:spPr>
          <a:xfrm>
            <a:off x="4427984" y="1196752"/>
            <a:ext cx="4320480" cy="3712464"/>
          </a:xfrm>
        </p:spPr>
        <p:txBody>
          <a:bodyPr>
            <a:normAutofit/>
          </a:bodyPr>
          <a:lstStyle/>
          <a:p>
            <a:pPr marL="0" indent="0"/>
            <a:r>
              <a:rPr lang="nl-BE" sz="2000" dirty="0" smtClean="0"/>
              <a:t>Visual </a:t>
            </a:r>
            <a:r>
              <a:rPr lang="nl-BE" sz="2000" dirty="0" err="1" smtClean="0"/>
              <a:t>style</a:t>
            </a:r>
            <a:r>
              <a:rPr lang="nl-BE" sz="2000" dirty="0" smtClean="0"/>
              <a:t> </a:t>
            </a:r>
            <a:r>
              <a:rPr lang="nl-BE" sz="2000" dirty="0" err="1" smtClean="0"/>
              <a:t>adjustable</a:t>
            </a:r>
            <a:r>
              <a:rPr lang="nl-BE" sz="2000" dirty="0" smtClean="0"/>
              <a:t> </a:t>
            </a:r>
            <a:r>
              <a:rPr lang="nl-BE" sz="2000" dirty="0" err="1" smtClean="0"/>
              <a:t>to</a:t>
            </a:r>
            <a:r>
              <a:rPr lang="nl-BE" sz="2000" dirty="0" smtClean="0"/>
              <a:t> in-house company </a:t>
            </a:r>
            <a:r>
              <a:rPr lang="nl-BE" sz="2000" dirty="0" err="1" smtClean="0"/>
              <a:t>style</a:t>
            </a:r>
            <a:endParaRPr lang="nl-BE" sz="2000" dirty="0" smtClean="0"/>
          </a:p>
          <a:p>
            <a:pPr marL="0" indent="0"/>
            <a:endParaRPr lang="nl-BE" sz="2000" dirty="0" smtClean="0"/>
          </a:p>
          <a:p>
            <a:pPr>
              <a:buFont typeface="Arial" pitchFamily="34" charset="0"/>
              <a:buChar char="•"/>
            </a:pPr>
            <a:r>
              <a:rPr lang="nl-BE" sz="1800" dirty="0" err="1" smtClean="0"/>
              <a:t>Color</a:t>
            </a:r>
            <a:r>
              <a:rPr lang="nl-BE" sz="1800" dirty="0" smtClean="0"/>
              <a:t> </a:t>
            </a:r>
            <a:r>
              <a:rPr lang="nl-BE" sz="1800" dirty="0" err="1" smtClean="0"/>
              <a:t>scheme</a:t>
            </a:r>
            <a:r>
              <a:rPr lang="nl-BE" sz="1800" dirty="0" smtClean="0"/>
              <a:t> </a:t>
            </a:r>
            <a:r>
              <a:rPr lang="nl-BE" sz="1800" dirty="0" err="1" smtClean="0"/>
              <a:t>configurable</a:t>
            </a:r>
            <a:r>
              <a:rPr lang="nl-BE" sz="1800" dirty="0" smtClean="0"/>
              <a:t> </a:t>
            </a:r>
            <a:r>
              <a:rPr lang="nl-BE" sz="1800" dirty="0" err="1" smtClean="0"/>
              <a:t>through</a:t>
            </a:r>
            <a:r>
              <a:rPr lang="nl-BE" sz="1800" dirty="0" smtClean="0"/>
              <a:t> scripts</a:t>
            </a:r>
          </a:p>
          <a:p>
            <a:pPr>
              <a:buFont typeface="Arial" pitchFamily="34" charset="0"/>
              <a:buChar char="•"/>
            </a:pPr>
            <a:endParaRPr lang="nl-BE" sz="1800" dirty="0"/>
          </a:p>
          <a:p>
            <a:pPr>
              <a:buFont typeface="Arial" pitchFamily="34" charset="0"/>
              <a:buChar char="•"/>
            </a:pPr>
            <a:r>
              <a:rPr lang="nl-BE" sz="1800" dirty="0" smtClean="0"/>
              <a:t>Logo </a:t>
            </a:r>
            <a:r>
              <a:rPr lang="nl-BE" sz="1800" dirty="0" err="1" smtClean="0"/>
              <a:t>and</a:t>
            </a:r>
            <a:r>
              <a:rPr lang="nl-BE" sz="1800" dirty="0" smtClean="0"/>
              <a:t> paper </a:t>
            </a:r>
            <a:r>
              <a:rPr lang="nl-BE" sz="1800" dirty="0" err="1" smtClean="0"/>
              <a:t>textures</a:t>
            </a:r>
            <a:r>
              <a:rPr lang="nl-BE" sz="1800" dirty="0" smtClean="0"/>
              <a:t> </a:t>
            </a:r>
            <a:r>
              <a:rPr lang="nl-BE" sz="1800" dirty="0" err="1" smtClean="0"/>
              <a:t>can</a:t>
            </a:r>
            <a:r>
              <a:rPr lang="nl-BE" sz="1800" dirty="0" smtClean="0"/>
              <a:t> </a:t>
            </a:r>
            <a:r>
              <a:rPr lang="nl-BE" sz="1800" dirty="0" err="1" smtClean="0"/>
              <a:t>adapted</a:t>
            </a:r>
            <a:endParaRPr lang="nl-BE" sz="1800" dirty="0" smtClean="0"/>
          </a:p>
        </p:txBody>
      </p:sp>
      <p:sp>
        <p:nvSpPr>
          <p:cNvPr id="15" name="Content Placeholder 13"/>
          <p:cNvSpPr txBox="1">
            <a:spLocks/>
          </p:cNvSpPr>
          <p:nvPr/>
        </p:nvSpPr>
        <p:spPr>
          <a:xfrm>
            <a:off x="2411760" y="4365104"/>
            <a:ext cx="432048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nl-BE" sz="3200" dirty="0" err="1" smtClean="0">
                <a:solidFill>
                  <a:srgbClr val="000000"/>
                </a:solidFill>
              </a:rPr>
              <a:t>Result</a:t>
            </a:r>
            <a:r>
              <a:rPr lang="nl-BE" sz="3200" dirty="0" smtClean="0">
                <a:solidFill>
                  <a:srgbClr val="00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362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VISUALIZATION</a:t>
            </a:r>
            <a:br>
              <a:rPr lang="nl-BE" dirty="0" smtClean="0"/>
            </a:br>
            <a:r>
              <a:rPr lang="nl-BE" sz="1800" dirty="0" smtClean="0"/>
              <a:t>background</a:t>
            </a:r>
            <a:endParaRPr lang="en-GB" dirty="0"/>
          </a:p>
        </p:txBody>
      </p:sp>
      <p:sp>
        <p:nvSpPr>
          <p:cNvPr id="6" name="Content Placeholder 13"/>
          <p:cNvSpPr>
            <a:spLocks noGrp="1"/>
          </p:cNvSpPr>
          <p:nvPr>
            <p:ph sz="half" idx="1"/>
          </p:nvPr>
        </p:nvSpPr>
        <p:spPr>
          <a:xfrm>
            <a:off x="4932040" y="1196752"/>
            <a:ext cx="4320480" cy="3712464"/>
          </a:xfrm>
        </p:spPr>
        <p:txBody>
          <a:bodyPr>
            <a:normAutofit/>
          </a:bodyPr>
          <a:lstStyle/>
          <a:p>
            <a:pPr marL="0" indent="0"/>
            <a:r>
              <a:rPr lang="nl-BE" sz="2800" dirty="0" err="1" smtClean="0"/>
              <a:t>Result</a:t>
            </a:r>
            <a:endParaRPr lang="nl-BE" sz="2400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6840000" cy="526918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6840000" cy="526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6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355976" y="1097280"/>
            <a:ext cx="4464496" cy="891560"/>
          </a:xfrm>
        </p:spPr>
        <p:txBody>
          <a:bodyPr>
            <a:normAutofit/>
          </a:bodyPr>
          <a:lstStyle/>
          <a:p>
            <a:pPr marL="0" indent="0"/>
            <a:r>
              <a:rPr lang="nl-BE" sz="2000" dirty="0" smtClean="0"/>
              <a:t>Map body </a:t>
            </a:r>
            <a:r>
              <a:rPr lang="nl-BE" sz="2000" dirty="0" err="1" smtClean="0"/>
              <a:t>positions</a:t>
            </a:r>
            <a:r>
              <a:rPr lang="nl-BE" sz="2000" dirty="0" smtClean="0"/>
              <a:t> </a:t>
            </a:r>
            <a:r>
              <a:rPr lang="nl-BE" sz="2000" dirty="0" err="1" smtClean="0"/>
              <a:t>to</a:t>
            </a:r>
            <a:r>
              <a:rPr lang="nl-BE" sz="2000" dirty="0" smtClean="0"/>
              <a:t> </a:t>
            </a:r>
            <a:r>
              <a:rPr lang="nl-BE" sz="2000" dirty="0" err="1" smtClean="0"/>
              <a:t>Circumplex</a:t>
            </a:r>
            <a:endParaRPr lang="nl-BE" sz="2000" dirty="0" smtClean="0"/>
          </a:p>
          <a:p>
            <a:pPr marL="0" indent="0"/>
            <a:r>
              <a:rPr lang="nl-BE" sz="2000" dirty="0" err="1" smtClean="0"/>
              <a:t>Examples</a:t>
            </a:r>
            <a:r>
              <a:rPr lang="nl-BE" sz="2000" dirty="0" smtClean="0"/>
              <a:t>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VISUALIZATION</a:t>
            </a:r>
            <a:br>
              <a:rPr lang="nl-BE" dirty="0" smtClean="0"/>
            </a:br>
            <a:r>
              <a:rPr lang="nl-BE" sz="1800" dirty="0" smtClean="0"/>
              <a:t>body</a:t>
            </a:r>
            <a:endParaRPr lang="en-GB" sz="1800" dirty="0"/>
          </a:p>
        </p:txBody>
      </p:sp>
      <p:grpSp>
        <p:nvGrpSpPr>
          <p:cNvPr id="8" name="Group 7"/>
          <p:cNvGrpSpPr/>
          <p:nvPr/>
        </p:nvGrpSpPr>
        <p:grpSpPr>
          <a:xfrm>
            <a:off x="6406958" y="5157192"/>
            <a:ext cx="2630058" cy="1515162"/>
            <a:chOff x="6406958" y="5157192"/>
            <a:chExt cx="2630058" cy="151516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6958" y="5157192"/>
              <a:ext cx="2622807" cy="64770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1539" y="5949280"/>
              <a:ext cx="1865477" cy="723074"/>
            </a:xfrm>
            <a:prstGeom prst="rect">
              <a:avLst/>
            </a:prstGeom>
          </p:spPr>
        </p:pic>
      </p:grpSp>
      <p:pic>
        <p:nvPicPr>
          <p:cNvPr id="7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36" y="1340768"/>
            <a:ext cx="3200400" cy="3173543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36" y="1340768"/>
            <a:ext cx="3200400" cy="31718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0" y="1337295"/>
            <a:ext cx="3200400" cy="3171825"/>
          </a:xfrm>
          <a:prstGeom prst="rect">
            <a:avLst/>
          </a:prstGeom>
        </p:spPr>
      </p:pic>
      <p:sp>
        <p:nvSpPr>
          <p:cNvPr id="12" name="Content Placeholder 13"/>
          <p:cNvSpPr>
            <a:spLocks noGrp="1"/>
          </p:cNvSpPr>
          <p:nvPr>
            <p:ph sz="half" idx="1"/>
          </p:nvPr>
        </p:nvSpPr>
        <p:spPr>
          <a:xfrm>
            <a:off x="4355976" y="1889368"/>
            <a:ext cx="4464496" cy="89156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BE" sz="1800" dirty="0" err="1" smtClean="0">
                <a:solidFill>
                  <a:srgbClr val="FF0000"/>
                </a:solidFill>
              </a:rPr>
              <a:t>Lean</a:t>
            </a:r>
            <a:r>
              <a:rPr lang="nl-BE" sz="1800" dirty="0" smtClean="0">
                <a:solidFill>
                  <a:srgbClr val="FF0000"/>
                </a:solidFill>
              </a:rPr>
              <a:t> forward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BE" sz="1800" dirty="0" smtClean="0">
                <a:solidFill>
                  <a:srgbClr val="FF0000"/>
                </a:solidFill>
              </a:rPr>
              <a:t>Arms </a:t>
            </a:r>
            <a:r>
              <a:rPr lang="nl-BE" sz="1800" dirty="0" err="1" smtClean="0">
                <a:solidFill>
                  <a:srgbClr val="FF0000"/>
                </a:solidFill>
              </a:rPr>
              <a:t>crossed</a:t>
            </a:r>
            <a:endParaRPr lang="nl-BE" sz="1800" dirty="0" smtClean="0">
              <a:solidFill>
                <a:srgbClr val="FF0000"/>
              </a:solidFill>
            </a:endParaRPr>
          </a:p>
        </p:txBody>
      </p:sp>
      <p:sp>
        <p:nvSpPr>
          <p:cNvPr id="13" name="Content Placeholder 13"/>
          <p:cNvSpPr>
            <a:spLocks noGrp="1"/>
          </p:cNvSpPr>
          <p:nvPr>
            <p:ph sz="half" idx="1"/>
          </p:nvPr>
        </p:nvSpPr>
        <p:spPr>
          <a:xfrm>
            <a:off x="4355976" y="2609448"/>
            <a:ext cx="4464496" cy="89156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BE" sz="1800" dirty="0" err="1" smtClean="0">
                <a:solidFill>
                  <a:schemeClr val="accent6"/>
                </a:solidFill>
              </a:rPr>
              <a:t>Lean</a:t>
            </a:r>
            <a:r>
              <a:rPr lang="nl-BE" sz="1800" dirty="0" smtClean="0">
                <a:solidFill>
                  <a:schemeClr val="accent6"/>
                </a:solidFill>
              </a:rPr>
              <a:t> backward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BE" sz="1800" dirty="0" err="1" smtClean="0">
                <a:solidFill>
                  <a:schemeClr val="accent6"/>
                </a:solidFill>
              </a:rPr>
              <a:t>Avoid</a:t>
            </a:r>
            <a:r>
              <a:rPr lang="nl-BE" sz="1800" dirty="0" smtClean="0">
                <a:solidFill>
                  <a:schemeClr val="accent6"/>
                </a:solidFill>
              </a:rPr>
              <a:t> </a:t>
            </a:r>
            <a:r>
              <a:rPr lang="nl-BE" sz="1800" dirty="0" err="1" smtClean="0">
                <a:solidFill>
                  <a:schemeClr val="accent6"/>
                </a:solidFill>
              </a:rPr>
              <a:t>eye</a:t>
            </a:r>
            <a:r>
              <a:rPr lang="nl-BE" sz="1800" dirty="0" smtClean="0">
                <a:solidFill>
                  <a:schemeClr val="accent6"/>
                </a:solidFill>
              </a:rPr>
              <a:t> contact</a:t>
            </a:r>
          </a:p>
        </p:txBody>
      </p:sp>
    </p:spTree>
    <p:extLst>
      <p:ext uri="{BB962C8B-B14F-4D97-AF65-F5344CB8AC3E}">
        <p14:creationId xmlns:p14="http://schemas.microsoft.com/office/powerpoint/2010/main" val="405315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VISUALIZATION</a:t>
            </a:r>
            <a:br>
              <a:rPr lang="nl-BE" dirty="0" smtClean="0"/>
            </a:br>
            <a:r>
              <a:rPr lang="nl-BE" sz="1800" dirty="0" smtClean="0"/>
              <a:t>FACE</a:t>
            </a:r>
            <a:endParaRPr lang="en-GB" sz="1800" dirty="0"/>
          </a:p>
        </p:txBody>
      </p:sp>
      <p:grpSp>
        <p:nvGrpSpPr>
          <p:cNvPr id="8" name="Group 7"/>
          <p:cNvGrpSpPr/>
          <p:nvPr/>
        </p:nvGrpSpPr>
        <p:grpSpPr>
          <a:xfrm>
            <a:off x="6406958" y="5157192"/>
            <a:ext cx="2630058" cy="1515162"/>
            <a:chOff x="6406958" y="5157192"/>
            <a:chExt cx="2630058" cy="151516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6958" y="5157192"/>
              <a:ext cx="2622807" cy="64770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1539" y="5949280"/>
              <a:ext cx="1865477" cy="723074"/>
            </a:xfrm>
            <a:prstGeom prst="rect">
              <a:avLst/>
            </a:prstGeom>
          </p:spPr>
        </p:pic>
      </p:grpSp>
      <p:sp>
        <p:nvSpPr>
          <p:cNvPr id="16" name="Content Placeholder 13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7421448" cy="371246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nl-BE" sz="2000" dirty="0" smtClean="0"/>
              <a:t>Map facial </a:t>
            </a:r>
            <a:r>
              <a:rPr lang="nl-BE" sz="2000" dirty="0" err="1" smtClean="0"/>
              <a:t>expressions</a:t>
            </a:r>
            <a:r>
              <a:rPr lang="nl-BE" sz="2000" dirty="0" smtClean="0"/>
              <a:t> (6 basic </a:t>
            </a:r>
            <a:r>
              <a:rPr lang="nl-BE" sz="2000" dirty="0" err="1" smtClean="0"/>
              <a:t>emotions</a:t>
            </a:r>
            <a:r>
              <a:rPr lang="nl-BE" sz="2000" dirty="0" smtClean="0"/>
              <a:t>) </a:t>
            </a:r>
            <a:r>
              <a:rPr lang="nl-BE" sz="2000" dirty="0" err="1" smtClean="0"/>
              <a:t>to</a:t>
            </a:r>
            <a:r>
              <a:rPr lang="nl-BE" sz="2000" dirty="0" smtClean="0"/>
              <a:t> </a:t>
            </a:r>
            <a:r>
              <a:rPr lang="nl-BE" sz="2000" dirty="0" err="1" smtClean="0"/>
              <a:t>Circumplex</a:t>
            </a:r>
            <a:endParaRPr lang="nl-BE" sz="2000" dirty="0" smtClean="0"/>
          </a:p>
          <a:p>
            <a:pPr>
              <a:buFont typeface="Arial" pitchFamily="34" charset="0"/>
              <a:buChar char="•"/>
            </a:pPr>
            <a:endParaRPr lang="nl-BE" sz="2000" dirty="0" smtClean="0"/>
          </a:p>
          <a:p>
            <a:pPr>
              <a:buFont typeface="Arial" pitchFamily="34" charset="0"/>
              <a:buChar char="•"/>
            </a:pPr>
            <a:endParaRPr lang="nl-BE" sz="2000" dirty="0"/>
          </a:p>
          <a:p>
            <a:pPr>
              <a:buFont typeface="Arial" pitchFamily="34" charset="0"/>
              <a:buChar char="•"/>
            </a:pPr>
            <a:endParaRPr lang="nl-BE" sz="2000" dirty="0" smtClean="0"/>
          </a:p>
          <a:p>
            <a:pPr>
              <a:buFont typeface="Arial" pitchFamily="34" charset="0"/>
              <a:buChar char="•"/>
            </a:pPr>
            <a:endParaRPr lang="nl-BE" sz="2000" dirty="0"/>
          </a:p>
          <a:p>
            <a:pPr>
              <a:buFont typeface="Arial" pitchFamily="34" charset="0"/>
              <a:buChar char="•"/>
            </a:pPr>
            <a:endParaRPr lang="nl-BE" sz="2000" dirty="0" smtClean="0"/>
          </a:p>
          <a:p>
            <a:pPr>
              <a:buFont typeface="Arial" pitchFamily="34" charset="0"/>
              <a:buChar char="•"/>
            </a:pPr>
            <a:endParaRPr lang="nl-BE" sz="2000" dirty="0" smtClean="0"/>
          </a:p>
          <a:p>
            <a:pPr>
              <a:buFont typeface="Arial" pitchFamily="34" charset="0"/>
              <a:buChar char="•"/>
            </a:pPr>
            <a:endParaRPr lang="nl-BE" sz="2000" dirty="0"/>
          </a:p>
          <a:p>
            <a:pPr>
              <a:buFont typeface="Arial" pitchFamily="34" charset="0"/>
              <a:buChar char="•"/>
            </a:pPr>
            <a:r>
              <a:rPr lang="nl-BE" sz="2000" dirty="0" smtClean="0"/>
              <a:t>Lip </a:t>
            </a:r>
            <a:r>
              <a:rPr lang="nl-BE" sz="2000" dirty="0" err="1" smtClean="0"/>
              <a:t>Synchronization</a:t>
            </a:r>
            <a:endParaRPr lang="nl-BE" sz="2000" dirty="0" smtClean="0"/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5760640" cy="2994518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6804248" y="1541691"/>
            <a:ext cx="2160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 Neutral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2 Disgust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3 Happiness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4 Sadness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5 Fear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6 Surprise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7 Anger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6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Future</a:t>
            </a:r>
            <a:r>
              <a:rPr lang="nl-BE" dirty="0" smtClean="0"/>
              <a:t> </a:t>
            </a:r>
            <a:r>
              <a:rPr lang="nl-BE" dirty="0" err="1" smtClean="0"/>
              <a:t>Work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84054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nl-BE" sz="1800" dirty="0" err="1" smtClean="0"/>
              <a:t>Further</a:t>
            </a:r>
            <a:r>
              <a:rPr lang="nl-BE" sz="1800" dirty="0" smtClean="0"/>
              <a:t> </a:t>
            </a:r>
            <a:r>
              <a:rPr lang="nl-BE" sz="1800" dirty="0" err="1" smtClean="0"/>
              <a:t>improvements</a:t>
            </a:r>
            <a:r>
              <a:rPr lang="nl-BE" sz="1800" dirty="0" smtClean="0"/>
              <a:t> in NLP </a:t>
            </a:r>
            <a:r>
              <a:rPr lang="nl-BE" sz="1800" dirty="0" err="1" smtClean="0"/>
              <a:t>and</a:t>
            </a:r>
            <a:r>
              <a:rPr lang="nl-BE" sz="1800" dirty="0" smtClean="0"/>
              <a:t> Scenario Manager</a:t>
            </a:r>
          </a:p>
          <a:p>
            <a:pPr>
              <a:buFont typeface="Arial" pitchFamily="34" charset="0"/>
              <a:buChar char="•"/>
            </a:pPr>
            <a:endParaRPr lang="nl-BE" sz="1800" dirty="0" smtClean="0"/>
          </a:p>
          <a:p>
            <a:pPr>
              <a:buFont typeface="Arial" pitchFamily="34" charset="0"/>
              <a:buChar char="•"/>
            </a:pPr>
            <a:r>
              <a:rPr lang="nl-BE" sz="1800" dirty="0" smtClean="0"/>
              <a:t>Focus </a:t>
            </a:r>
            <a:r>
              <a:rPr lang="nl-BE" sz="1800" dirty="0" err="1" smtClean="0"/>
              <a:t>testing</a:t>
            </a:r>
            <a:endParaRPr lang="nl-BE" dirty="0" smtClean="0"/>
          </a:p>
          <a:p>
            <a:pPr marL="541338" lvl="1" indent="-363538">
              <a:buFont typeface="Arial" pitchFamily="34" charset="0"/>
              <a:buChar char="•"/>
            </a:pPr>
            <a:r>
              <a:rPr lang="nl-BE" dirty="0" smtClean="0"/>
              <a:t>Technical</a:t>
            </a:r>
          </a:p>
          <a:p>
            <a:pPr marL="769938" lvl="2" indent="-363538">
              <a:buFont typeface="Arial" pitchFamily="34" charset="0"/>
              <a:buChar char="•"/>
            </a:pPr>
            <a:r>
              <a:rPr lang="nl-BE" sz="1400" dirty="0" smtClean="0"/>
              <a:t>How </a:t>
            </a:r>
            <a:r>
              <a:rPr lang="nl-BE" sz="1400" dirty="0" err="1" smtClean="0"/>
              <a:t>natural</a:t>
            </a:r>
            <a:r>
              <a:rPr lang="nl-BE" sz="1400" dirty="0" smtClean="0"/>
              <a:t> </a:t>
            </a:r>
            <a:r>
              <a:rPr lang="nl-BE" sz="1400" dirty="0" err="1" smtClean="0"/>
              <a:t>did</a:t>
            </a:r>
            <a:r>
              <a:rPr lang="nl-BE" sz="1400" dirty="0" smtClean="0"/>
              <a:t> the </a:t>
            </a:r>
            <a:r>
              <a:rPr lang="nl-BE" sz="1400" dirty="0" err="1" smtClean="0"/>
              <a:t>conversation</a:t>
            </a:r>
            <a:r>
              <a:rPr lang="nl-BE" sz="1400" dirty="0" smtClean="0"/>
              <a:t> feel?</a:t>
            </a:r>
          </a:p>
          <a:p>
            <a:pPr marL="769938" lvl="2" indent="-363538">
              <a:buFont typeface="Arial" pitchFamily="34" charset="0"/>
              <a:buChar char="•"/>
            </a:pPr>
            <a:r>
              <a:rPr lang="nl-BE" sz="1400" dirty="0" err="1" smtClean="0"/>
              <a:t>Influence</a:t>
            </a:r>
            <a:r>
              <a:rPr lang="nl-BE" sz="1400" dirty="0" smtClean="0"/>
              <a:t> of </a:t>
            </a:r>
            <a:r>
              <a:rPr lang="nl-BE" sz="1400" dirty="0" err="1" smtClean="0"/>
              <a:t>erroneous</a:t>
            </a:r>
            <a:r>
              <a:rPr lang="nl-BE" sz="1400" dirty="0" smtClean="0"/>
              <a:t> </a:t>
            </a:r>
            <a:r>
              <a:rPr lang="nl-BE" sz="1400" dirty="0" err="1" smtClean="0"/>
              <a:t>Leary</a:t>
            </a:r>
            <a:r>
              <a:rPr lang="nl-BE" sz="1400" dirty="0" smtClean="0"/>
              <a:t> </a:t>
            </a:r>
            <a:r>
              <a:rPr lang="nl-BE" sz="1400" dirty="0" err="1" smtClean="0"/>
              <a:t>classifications</a:t>
            </a:r>
            <a:r>
              <a:rPr lang="nl-BE" sz="1400" dirty="0" smtClean="0"/>
              <a:t>?</a:t>
            </a:r>
          </a:p>
          <a:p>
            <a:pPr marL="769938" lvl="2" indent="-363538">
              <a:buFont typeface="Arial" pitchFamily="34" charset="0"/>
              <a:buChar char="•"/>
            </a:pPr>
            <a:r>
              <a:rPr lang="nl-BE" sz="1400" dirty="0" err="1" smtClean="0"/>
              <a:t>Influence</a:t>
            </a:r>
            <a:r>
              <a:rPr lang="nl-BE" sz="1400" dirty="0" smtClean="0"/>
              <a:t> of wrong topic matches?</a:t>
            </a:r>
          </a:p>
          <a:p>
            <a:pPr marL="541338" lvl="1" indent="-363538">
              <a:buFont typeface="Arial" pitchFamily="34" charset="0"/>
              <a:buChar char="•"/>
            </a:pPr>
            <a:endParaRPr lang="nl-BE" dirty="0" smtClean="0"/>
          </a:p>
          <a:p>
            <a:pPr marL="541338" lvl="1" indent="-363538">
              <a:buFont typeface="Arial" pitchFamily="34" charset="0"/>
              <a:buChar char="•"/>
            </a:pPr>
            <a:r>
              <a:rPr lang="nl-BE" dirty="0" smtClean="0"/>
              <a:t>Learning goals</a:t>
            </a:r>
          </a:p>
          <a:p>
            <a:pPr marL="769938" lvl="2" indent="-363538">
              <a:buFont typeface="Arial" pitchFamily="34" charset="0"/>
              <a:buChar char="•"/>
            </a:pPr>
            <a:r>
              <a:rPr lang="nl-BE" sz="1400" dirty="0" err="1" smtClean="0"/>
              <a:t>Can</a:t>
            </a:r>
            <a:r>
              <a:rPr lang="nl-BE" sz="1400" dirty="0" smtClean="0"/>
              <a:t> the </a:t>
            </a:r>
            <a:r>
              <a:rPr lang="nl-BE" sz="1400" dirty="0" err="1" smtClean="0"/>
              <a:t>player</a:t>
            </a:r>
            <a:r>
              <a:rPr lang="nl-BE" sz="1400" dirty="0" smtClean="0"/>
              <a:t> </a:t>
            </a:r>
            <a:r>
              <a:rPr lang="nl-BE" sz="1400" dirty="0" err="1" smtClean="0"/>
              <a:t>learn</a:t>
            </a:r>
            <a:r>
              <a:rPr lang="nl-BE" sz="1400" dirty="0" smtClean="0"/>
              <a:t> </a:t>
            </a:r>
            <a:r>
              <a:rPr lang="nl-BE" sz="1400" dirty="0" err="1" smtClean="0"/>
              <a:t>anything</a:t>
            </a:r>
            <a:r>
              <a:rPr lang="nl-BE" sz="1400" dirty="0" smtClean="0"/>
              <a:t> </a:t>
            </a:r>
            <a:r>
              <a:rPr lang="nl-BE" sz="1400" dirty="0" err="1" smtClean="0"/>
              <a:t>from</a:t>
            </a:r>
            <a:r>
              <a:rPr lang="nl-BE" sz="1400" dirty="0" smtClean="0"/>
              <a:t> </a:t>
            </a:r>
            <a:r>
              <a:rPr lang="nl-BE" sz="1400" dirty="0" err="1" smtClean="0"/>
              <a:t>playing</a:t>
            </a:r>
            <a:r>
              <a:rPr lang="nl-BE" sz="1400" dirty="0" smtClean="0"/>
              <a:t> the game?</a:t>
            </a:r>
          </a:p>
          <a:p>
            <a:pPr marL="769938" lvl="2" indent="-363538">
              <a:buFont typeface="Arial" pitchFamily="34" charset="0"/>
              <a:buChar char="•"/>
            </a:pPr>
            <a:r>
              <a:rPr lang="nl-BE" sz="1400" dirty="0" smtClean="0"/>
              <a:t>How </a:t>
            </a:r>
            <a:r>
              <a:rPr lang="nl-BE" sz="1400" dirty="0" err="1" smtClean="0"/>
              <a:t>much</a:t>
            </a:r>
            <a:r>
              <a:rPr lang="nl-BE" sz="1400" dirty="0" smtClean="0"/>
              <a:t> human </a:t>
            </a:r>
            <a:r>
              <a:rPr lang="nl-BE" sz="1400" dirty="0" err="1" smtClean="0"/>
              <a:t>supervision</a:t>
            </a:r>
            <a:r>
              <a:rPr lang="nl-BE" sz="1400" dirty="0" smtClean="0"/>
              <a:t> is </a:t>
            </a:r>
            <a:r>
              <a:rPr lang="nl-BE" sz="1400" dirty="0" err="1" smtClean="0"/>
              <a:t>required</a:t>
            </a:r>
            <a:r>
              <a:rPr lang="nl-BE" sz="1400" dirty="0" smtClean="0"/>
              <a:t>?</a:t>
            </a:r>
            <a:endParaRPr lang="nl-BE" sz="1400" dirty="0"/>
          </a:p>
        </p:txBody>
      </p:sp>
      <p:grpSp>
        <p:nvGrpSpPr>
          <p:cNvPr id="4" name="Group 3"/>
          <p:cNvGrpSpPr/>
          <p:nvPr/>
        </p:nvGrpSpPr>
        <p:grpSpPr>
          <a:xfrm>
            <a:off x="6406958" y="5157192"/>
            <a:ext cx="2630058" cy="1515162"/>
            <a:chOff x="6406958" y="5157192"/>
            <a:chExt cx="2630058" cy="15151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6958" y="5157192"/>
              <a:ext cx="2622807" cy="64770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1539" y="5949280"/>
              <a:ext cx="1865477" cy="7230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570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950186"/>
            <a:ext cx="7521575" cy="70295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16832"/>
            <a:ext cx="2688795" cy="16449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7584" y="849486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Contact:</a:t>
            </a:r>
            <a:endParaRPr lang="nl-BE" dirty="0" smtClean="0">
              <a:hlinkClick r:id="rId4"/>
            </a:endParaRPr>
          </a:p>
          <a:p>
            <a:r>
              <a:rPr lang="nl-BE" dirty="0" smtClean="0">
                <a:hlinkClick r:id="rId4"/>
              </a:rPr>
              <a:t>frederik.vaassen@ua.ac.be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>
                <a:hlinkClick r:id="rId5"/>
              </a:rPr>
              <a:t>jeroen.wauters@groept.be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146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Leary’S</a:t>
            </a:r>
            <a:r>
              <a:rPr lang="nl-BE" dirty="0" smtClean="0"/>
              <a:t> Rose</a:t>
            </a:r>
            <a:endParaRPr lang="nl-B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034" y="2619375"/>
            <a:ext cx="3352356" cy="3324225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BE" dirty="0" smtClean="0"/>
              <a:t>Framework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Interpersonal</a:t>
            </a:r>
            <a:r>
              <a:rPr lang="nl-BE" dirty="0" smtClean="0"/>
              <a:t> Communication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0995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366772"/>
            <a:ext cx="3200400" cy="3173543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139952" y="1097280"/>
            <a:ext cx="4464496" cy="4824126"/>
          </a:xfrm>
        </p:spPr>
        <p:txBody>
          <a:bodyPr>
            <a:normAutofit/>
          </a:bodyPr>
          <a:lstStyle/>
          <a:p>
            <a:pPr marL="0" indent="0"/>
            <a:r>
              <a:rPr lang="en-GB" sz="2000" dirty="0"/>
              <a:t>de</a:t>
            </a:r>
            <a:r>
              <a:rPr lang="en-GB" sz="2000" i="1" dirty="0"/>
              <a:t>Leary</a:t>
            </a:r>
            <a:r>
              <a:rPr lang="en-GB" sz="2000" dirty="0"/>
              <a:t>ous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en-GB" sz="1800" b="0" dirty="0"/>
              <a:t>Timothy Leary (1957) –</a:t>
            </a:r>
            <a:br>
              <a:rPr lang="en-GB" sz="1800" b="0" dirty="0"/>
            </a:br>
            <a:r>
              <a:rPr lang="en-GB" sz="1800" b="0" i="1" dirty="0"/>
              <a:t>Interpersonal Diagnosis </a:t>
            </a:r>
            <a:r>
              <a:rPr lang="en-GB" sz="1800" b="0" i="1" dirty="0" smtClean="0"/>
              <a:t>of Personality: Functional Theory and </a:t>
            </a:r>
            <a:r>
              <a:rPr lang="en-GB" sz="1800" b="0" i="1" dirty="0"/>
              <a:t>Methodology for Personality Evaluation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en-GB" sz="1800" b="0" dirty="0"/>
              <a:t>Leary’s Rose /</a:t>
            </a:r>
            <a:br>
              <a:rPr lang="en-GB" sz="1800" b="0" dirty="0"/>
            </a:br>
            <a:r>
              <a:rPr lang="en-GB" sz="1800" b="0" dirty="0"/>
              <a:t>Interpersonal Circumplex</a:t>
            </a:r>
            <a:r>
              <a:rPr lang="en-GB" sz="1800" b="0" dirty="0" smtClean="0"/>
              <a:t>:</a:t>
            </a:r>
            <a:endParaRPr lang="en-GB" sz="1600" dirty="0" smtClean="0"/>
          </a:p>
          <a:p>
            <a:pPr marL="541338" lvl="1" indent="-365125">
              <a:buFont typeface="Arial" pitchFamily="34" charset="0"/>
              <a:buChar char="•"/>
            </a:pPr>
            <a:r>
              <a:rPr lang="en-GB" sz="1600" dirty="0"/>
              <a:t>Position of speaker vs. hearer in dialogue</a:t>
            </a:r>
          </a:p>
          <a:p>
            <a:pPr marL="541338" lvl="1" indent="-365125">
              <a:buFont typeface="Arial" pitchFamily="34" charset="0"/>
              <a:buChar char="•"/>
            </a:pPr>
            <a:r>
              <a:rPr lang="en-GB" sz="1600" dirty="0" smtClean="0"/>
              <a:t>Two </a:t>
            </a:r>
            <a:r>
              <a:rPr lang="en-GB" sz="1600" dirty="0"/>
              <a:t>axes:</a:t>
            </a:r>
          </a:p>
          <a:p>
            <a:pPr marL="541338" lvl="2" indent="-179388">
              <a:buFont typeface="Arial" pitchFamily="34" charset="0"/>
              <a:buChar char="•"/>
            </a:pPr>
            <a:r>
              <a:rPr lang="en-GB" sz="1400" dirty="0"/>
              <a:t>Above – below</a:t>
            </a:r>
          </a:p>
          <a:p>
            <a:pPr marL="541338" lvl="2" indent="-179388">
              <a:buFont typeface="Arial" pitchFamily="34" charset="0"/>
              <a:buChar char="•"/>
            </a:pPr>
            <a:r>
              <a:rPr lang="en-GB" sz="1400" dirty="0"/>
              <a:t>Opposed – together</a:t>
            </a:r>
          </a:p>
          <a:p>
            <a:pPr marL="541338" lvl="1" indent="-365125">
              <a:buFont typeface="Arial" pitchFamily="34" charset="0"/>
              <a:buChar char="•"/>
            </a:pPr>
            <a:r>
              <a:rPr lang="en-GB" sz="1600" dirty="0"/>
              <a:t>8 octants / 4 </a:t>
            </a:r>
            <a:r>
              <a:rPr lang="en-GB" sz="1600" dirty="0" smtClean="0"/>
              <a:t>quadrants</a:t>
            </a:r>
            <a:endParaRPr lang="en-GB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Leary’S</a:t>
            </a:r>
            <a:r>
              <a:rPr lang="nl-BE" dirty="0" smtClean="0"/>
              <a:t> Rose</a:t>
            </a:r>
            <a:endParaRPr lang="nl-BE" dirty="0"/>
          </a:p>
        </p:txBody>
      </p:sp>
      <p:grpSp>
        <p:nvGrpSpPr>
          <p:cNvPr id="7" name="Group 6"/>
          <p:cNvGrpSpPr/>
          <p:nvPr/>
        </p:nvGrpSpPr>
        <p:grpSpPr>
          <a:xfrm>
            <a:off x="6406958" y="5157192"/>
            <a:ext cx="2630058" cy="1515162"/>
            <a:chOff x="6406958" y="5157192"/>
            <a:chExt cx="2630058" cy="151516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6958" y="5157192"/>
              <a:ext cx="2622807" cy="64770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1539" y="5949280"/>
              <a:ext cx="1865477" cy="7230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528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366772"/>
            <a:ext cx="3200400" cy="3173543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139952" y="1097280"/>
            <a:ext cx="4464496" cy="3712464"/>
          </a:xfrm>
        </p:spPr>
        <p:txBody>
          <a:bodyPr>
            <a:normAutofit/>
          </a:bodyPr>
          <a:lstStyle/>
          <a:p>
            <a:pPr marL="0" indent="0"/>
            <a:r>
              <a:rPr lang="en-GB" sz="2000" dirty="0"/>
              <a:t>Examples: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en-GB" sz="1800" b="0" dirty="0"/>
              <a:t>My name is John, how can I be of assistance? </a:t>
            </a:r>
            <a:r>
              <a:rPr lang="en-GB" sz="1800" b="0" dirty="0" smtClean="0">
                <a:sym typeface="Wingdings" pitchFamily="2" charset="2"/>
              </a:rPr>
              <a:t></a:t>
            </a:r>
            <a:r>
              <a:rPr lang="en-GB" sz="1800" b="0" dirty="0" smtClean="0"/>
              <a:t> </a:t>
            </a:r>
            <a:r>
              <a:rPr lang="en-GB" sz="1800" b="0" dirty="0"/>
              <a:t>helping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en-GB" sz="1800" b="0" dirty="0"/>
              <a:t>What do you suggest we do about this? </a:t>
            </a:r>
            <a:r>
              <a:rPr lang="en-GB" sz="1800" b="0" dirty="0" smtClean="0">
                <a:sym typeface="Wingdings" pitchFamily="2" charset="2"/>
              </a:rPr>
              <a:t></a:t>
            </a:r>
            <a:r>
              <a:rPr lang="en-GB" sz="1800" b="0" dirty="0" smtClean="0"/>
              <a:t> </a:t>
            </a:r>
            <a:r>
              <a:rPr lang="en-GB" sz="1800" b="0" dirty="0"/>
              <a:t>dependent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en-GB" sz="1800" b="0" dirty="0"/>
              <a:t>That’s not my fault, administration’s not my responsibility! </a:t>
            </a:r>
            <a:r>
              <a:rPr lang="en-GB" sz="1800" b="0" dirty="0" smtClean="0">
                <a:sym typeface="Wingdings" pitchFamily="2" charset="2"/>
              </a:rPr>
              <a:t></a:t>
            </a:r>
            <a:r>
              <a:rPr lang="en-GB" sz="1800" b="0" dirty="0" smtClean="0"/>
              <a:t> </a:t>
            </a:r>
            <a:r>
              <a:rPr lang="en-GB" sz="1800" b="0" dirty="0"/>
              <a:t>defiant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en-GB" sz="1800" b="0" dirty="0"/>
              <a:t>If you’re going to be rude there’s no use in continuing this conversation! </a:t>
            </a:r>
            <a:r>
              <a:rPr lang="en-GB" sz="1800" b="0" dirty="0" smtClean="0">
                <a:sym typeface="Wingdings" pitchFamily="2" charset="2"/>
              </a:rPr>
              <a:t></a:t>
            </a:r>
            <a:r>
              <a:rPr lang="en-GB" sz="1800" b="0" dirty="0" smtClean="0"/>
              <a:t> aggressive</a:t>
            </a:r>
            <a:endParaRPr lang="en-GB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Leary’S</a:t>
            </a:r>
            <a:r>
              <a:rPr lang="nl-BE" dirty="0" smtClean="0"/>
              <a:t> Rose</a:t>
            </a:r>
            <a:endParaRPr lang="nl-BE" dirty="0"/>
          </a:p>
        </p:txBody>
      </p:sp>
      <p:grpSp>
        <p:nvGrpSpPr>
          <p:cNvPr id="7" name="Group 6"/>
          <p:cNvGrpSpPr/>
          <p:nvPr/>
        </p:nvGrpSpPr>
        <p:grpSpPr>
          <a:xfrm>
            <a:off x="6406958" y="5157192"/>
            <a:ext cx="2630058" cy="1515162"/>
            <a:chOff x="6406958" y="5157192"/>
            <a:chExt cx="2630058" cy="151516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6958" y="5157192"/>
              <a:ext cx="2622807" cy="64770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1539" y="5949280"/>
              <a:ext cx="1865477" cy="7230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175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366772"/>
            <a:ext cx="3200400" cy="3173543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139952" y="1097280"/>
            <a:ext cx="4464496" cy="3712464"/>
          </a:xfrm>
        </p:spPr>
        <p:txBody>
          <a:bodyPr>
            <a:normAutofit/>
          </a:bodyPr>
          <a:lstStyle/>
          <a:p>
            <a:pPr marL="0" indent="0"/>
            <a:r>
              <a:rPr lang="en-GB" sz="2000" dirty="0" smtClean="0"/>
              <a:t>Interpersonal dynamics:</a:t>
            </a:r>
            <a:endParaRPr lang="en-GB" sz="2000" dirty="0"/>
          </a:p>
          <a:p>
            <a:pPr marL="355600" indent="-355600">
              <a:buFont typeface="Arial" pitchFamily="34" charset="0"/>
              <a:buChar char="•"/>
            </a:pPr>
            <a:endParaRPr lang="en-GB" sz="1800" b="0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en-GB" sz="1800" b="0" dirty="0" smtClean="0"/>
              <a:t>ABOVE triggers BELOW</a:t>
            </a:r>
            <a:endParaRPr lang="en-GB" sz="1800" b="0" dirty="0"/>
          </a:p>
          <a:p>
            <a:pPr marL="355600" indent="-355600">
              <a:buFont typeface="Arial" pitchFamily="34" charset="0"/>
              <a:buChar char="•"/>
            </a:pPr>
            <a:r>
              <a:rPr lang="en-GB" sz="1800" b="0" dirty="0" smtClean="0"/>
              <a:t>BELOW triggers ABOVE</a:t>
            </a:r>
            <a:endParaRPr lang="en-GB" sz="1800" b="0" dirty="0"/>
          </a:p>
          <a:p>
            <a:pPr marL="355600" indent="-355600">
              <a:buFont typeface="Arial" pitchFamily="34" charset="0"/>
              <a:buChar char="•"/>
            </a:pPr>
            <a:endParaRPr lang="en-GB" sz="1800" b="0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en-GB" sz="1800" b="0" dirty="0" smtClean="0"/>
              <a:t>OPPOSED triggers OPPOSED</a:t>
            </a:r>
            <a:endParaRPr lang="nl-BE" sz="1800" b="0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nl-BE" sz="1800" b="0" dirty="0" smtClean="0"/>
              <a:t>TOGETHER triggers TOGETHER</a:t>
            </a:r>
            <a:endParaRPr lang="en-GB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Leary’S</a:t>
            </a:r>
            <a:r>
              <a:rPr lang="nl-BE" dirty="0" smtClean="0"/>
              <a:t> Rose</a:t>
            </a:r>
            <a:endParaRPr lang="nl-BE" dirty="0"/>
          </a:p>
        </p:txBody>
      </p:sp>
      <p:grpSp>
        <p:nvGrpSpPr>
          <p:cNvPr id="7" name="Group 6"/>
          <p:cNvGrpSpPr/>
          <p:nvPr/>
        </p:nvGrpSpPr>
        <p:grpSpPr>
          <a:xfrm>
            <a:off x="6406958" y="5157192"/>
            <a:ext cx="2630058" cy="1515162"/>
            <a:chOff x="6406958" y="5157192"/>
            <a:chExt cx="2630058" cy="151516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6958" y="5157192"/>
              <a:ext cx="2622807" cy="64770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1539" y="5949280"/>
              <a:ext cx="1865477" cy="723074"/>
            </a:xfrm>
            <a:prstGeom prst="rect">
              <a:avLst/>
            </a:prstGeom>
          </p:spPr>
        </p:pic>
      </p:grpSp>
      <p:sp>
        <p:nvSpPr>
          <p:cNvPr id="4" name="Up-Down Arrow 3"/>
          <p:cNvSpPr/>
          <p:nvPr/>
        </p:nvSpPr>
        <p:spPr>
          <a:xfrm>
            <a:off x="2159732" y="1988840"/>
            <a:ext cx="504056" cy="1872208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Up-Down Arrow 13"/>
          <p:cNvSpPr/>
          <p:nvPr/>
        </p:nvSpPr>
        <p:spPr>
          <a:xfrm>
            <a:off x="1475656" y="2708920"/>
            <a:ext cx="288032" cy="432048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Up-Down Arrow 14"/>
          <p:cNvSpPr/>
          <p:nvPr/>
        </p:nvSpPr>
        <p:spPr>
          <a:xfrm>
            <a:off x="3059832" y="2704232"/>
            <a:ext cx="288032" cy="432048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71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366772"/>
            <a:ext cx="3200400" cy="3173543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139952" y="1097280"/>
            <a:ext cx="4536504" cy="3712464"/>
          </a:xfrm>
        </p:spPr>
        <p:txBody>
          <a:bodyPr>
            <a:normAutofit/>
          </a:bodyPr>
          <a:lstStyle/>
          <a:p>
            <a:r>
              <a:rPr lang="nl-BE" sz="2000" dirty="0" err="1" smtClean="0"/>
              <a:t>Teach</a:t>
            </a:r>
            <a:r>
              <a:rPr lang="nl-BE" sz="2000" dirty="0" smtClean="0"/>
              <a:t> </a:t>
            </a:r>
            <a:r>
              <a:rPr lang="nl-BE" sz="2000" dirty="0" err="1" smtClean="0"/>
              <a:t>players</a:t>
            </a:r>
            <a:r>
              <a:rPr lang="nl-BE" sz="2000" dirty="0" smtClean="0"/>
              <a:t> </a:t>
            </a:r>
            <a:r>
              <a:rPr lang="nl-BE" sz="2000" dirty="0" err="1" smtClean="0"/>
              <a:t>to</a:t>
            </a:r>
            <a:r>
              <a:rPr lang="nl-BE" sz="2000" dirty="0" smtClean="0"/>
              <a:t>:</a:t>
            </a:r>
          </a:p>
          <a:p>
            <a:pPr marL="355600" indent="-355600">
              <a:buFont typeface="Arial" pitchFamily="34" charset="0"/>
              <a:buChar char="•"/>
            </a:pPr>
            <a:endParaRPr lang="nl-BE" sz="1800" b="0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nl-BE" sz="1800" b="0" dirty="0" smtClean="0"/>
              <a:t>Control </a:t>
            </a:r>
            <a:r>
              <a:rPr lang="nl-BE" sz="1800" b="0" dirty="0" err="1" smtClean="0"/>
              <a:t>instinctive</a:t>
            </a:r>
            <a:r>
              <a:rPr lang="nl-BE" sz="1800" b="0" dirty="0" smtClean="0"/>
              <a:t> </a:t>
            </a:r>
            <a:r>
              <a:rPr lang="nl-BE" sz="1800" b="0" dirty="0" err="1" smtClean="0"/>
              <a:t>reactions</a:t>
            </a:r>
            <a:endParaRPr lang="nl-BE" sz="1800" b="0" dirty="0" smtClean="0"/>
          </a:p>
          <a:p>
            <a:pPr marL="355600" indent="-355600">
              <a:buFont typeface="Arial" pitchFamily="34" charset="0"/>
              <a:buChar char="•"/>
            </a:pPr>
            <a:endParaRPr lang="nl-BE" sz="1800" b="0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nl-BE" sz="1800" b="0" dirty="0" err="1" smtClean="0"/>
              <a:t>Consciously</a:t>
            </a:r>
            <a:r>
              <a:rPr lang="nl-BE" sz="1800" b="0" dirty="0" smtClean="0"/>
              <a:t> </a:t>
            </a:r>
            <a:r>
              <a:rPr lang="nl-BE" sz="1800" b="0" dirty="0" err="1" smtClean="0"/>
              <a:t>choose</a:t>
            </a:r>
            <a:r>
              <a:rPr lang="nl-BE" sz="1800" b="0" dirty="0" smtClean="0"/>
              <a:t> </a:t>
            </a:r>
            <a:r>
              <a:rPr lang="nl-BE" sz="1800" b="0" dirty="0" err="1" smtClean="0"/>
              <a:t>their</a:t>
            </a:r>
            <a:r>
              <a:rPr lang="nl-BE" sz="1800" b="0" dirty="0" smtClean="0"/>
              <a:t> </a:t>
            </a:r>
            <a:r>
              <a:rPr lang="nl-BE" sz="1800" b="0" dirty="0" err="1" smtClean="0"/>
              <a:t>position</a:t>
            </a:r>
            <a:r>
              <a:rPr lang="nl-BE" sz="1800" b="0" dirty="0" smtClean="0"/>
              <a:t> on the Rose</a:t>
            </a:r>
          </a:p>
          <a:p>
            <a:pPr marL="355600" indent="-355600">
              <a:buFont typeface="Arial" pitchFamily="34" charset="0"/>
              <a:buChar char="•"/>
            </a:pPr>
            <a:endParaRPr lang="nl-BE" sz="1800" b="0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nl-BE" sz="1800" b="0" dirty="0" err="1" smtClean="0"/>
              <a:t>Achieve</a:t>
            </a:r>
            <a:r>
              <a:rPr lang="nl-BE" sz="1800" b="0" dirty="0" smtClean="0"/>
              <a:t> the </a:t>
            </a:r>
            <a:r>
              <a:rPr lang="nl-BE" sz="1800" b="0" dirty="0" err="1" smtClean="0"/>
              <a:t>intended</a:t>
            </a:r>
            <a:r>
              <a:rPr lang="nl-BE" sz="1800" b="0" dirty="0" smtClean="0"/>
              <a:t> effect on the </a:t>
            </a:r>
            <a:r>
              <a:rPr lang="nl-BE" sz="1800" b="0" dirty="0" err="1" smtClean="0"/>
              <a:t>listener</a:t>
            </a:r>
            <a:endParaRPr lang="en-GB" sz="1800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Leary’s</a:t>
            </a:r>
            <a:r>
              <a:rPr lang="nl-BE" dirty="0" smtClean="0"/>
              <a:t> Rose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6406958" y="5157192"/>
            <a:ext cx="2630058" cy="1515162"/>
            <a:chOff x="6406958" y="5157192"/>
            <a:chExt cx="2630058" cy="151516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6958" y="5157192"/>
              <a:ext cx="2622807" cy="64770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1539" y="5949280"/>
              <a:ext cx="1865477" cy="7230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420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Test Case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000" dirty="0" err="1" smtClean="0"/>
              <a:t>Proof</a:t>
            </a:r>
            <a:r>
              <a:rPr lang="nl-BE" sz="2000" dirty="0" smtClean="0"/>
              <a:t>-of-concept on a well-</a:t>
            </a:r>
            <a:r>
              <a:rPr lang="nl-BE" sz="2000" dirty="0" err="1" smtClean="0"/>
              <a:t>defined</a:t>
            </a:r>
            <a:r>
              <a:rPr lang="nl-BE" sz="2000" dirty="0" smtClean="0"/>
              <a:t> scenario:</a:t>
            </a:r>
          </a:p>
          <a:p>
            <a:pPr>
              <a:buFont typeface="Arial" pitchFamily="34" charset="0"/>
              <a:buChar char="•"/>
            </a:pPr>
            <a:endParaRPr lang="nl-BE" sz="1800" b="0" dirty="0" smtClean="0"/>
          </a:p>
          <a:p>
            <a:pPr>
              <a:buFont typeface="Arial" pitchFamily="34" charset="0"/>
              <a:buChar char="•"/>
            </a:pPr>
            <a:r>
              <a:rPr lang="nl-BE" sz="1800" b="0" dirty="0" err="1" smtClean="0"/>
              <a:t>Conversation</a:t>
            </a:r>
            <a:r>
              <a:rPr lang="nl-BE" sz="1800" b="0" dirty="0" smtClean="0"/>
              <a:t> </a:t>
            </a:r>
            <a:r>
              <a:rPr lang="nl-BE" sz="1800" b="0" dirty="0" err="1" smtClean="0"/>
              <a:t>between</a:t>
            </a:r>
            <a:r>
              <a:rPr lang="nl-BE" sz="1800" b="0" dirty="0" smtClean="0"/>
              <a:t> </a:t>
            </a:r>
            <a:r>
              <a:rPr lang="nl-BE" sz="1800" b="0" dirty="0" err="1" smtClean="0"/>
              <a:t>employer</a:t>
            </a:r>
            <a:r>
              <a:rPr lang="nl-BE" sz="1800" b="0" dirty="0" smtClean="0"/>
              <a:t> (</a:t>
            </a:r>
            <a:r>
              <a:rPr lang="nl-BE" sz="1800" b="0" dirty="0" err="1" smtClean="0"/>
              <a:t>player</a:t>
            </a:r>
            <a:r>
              <a:rPr lang="nl-BE" sz="1800" b="0" dirty="0" smtClean="0"/>
              <a:t>) </a:t>
            </a:r>
            <a:r>
              <a:rPr lang="nl-BE" sz="1800" b="0" dirty="0" err="1" smtClean="0"/>
              <a:t>and</a:t>
            </a:r>
            <a:r>
              <a:rPr lang="nl-BE" sz="1800" b="0" dirty="0" smtClean="0"/>
              <a:t> employee (Virtual Agent / VA)</a:t>
            </a:r>
          </a:p>
          <a:p>
            <a:pPr>
              <a:buFont typeface="Arial" pitchFamily="34" charset="0"/>
              <a:buChar char="•"/>
            </a:pPr>
            <a:endParaRPr lang="nl-BE" sz="1800" b="0" dirty="0" smtClean="0"/>
          </a:p>
          <a:p>
            <a:pPr marL="0" indent="0" algn="ctr"/>
            <a:r>
              <a:rPr lang="nl-BE" sz="1800" b="0" dirty="0" smtClean="0"/>
              <a:t>“parking </a:t>
            </a:r>
            <a:r>
              <a:rPr lang="nl-BE" sz="1800" b="0" dirty="0" err="1" smtClean="0"/>
              <a:t>spaces</a:t>
            </a:r>
            <a:r>
              <a:rPr lang="nl-BE" sz="1800" b="0" dirty="0" smtClean="0"/>
              <a:t> </a:t>
            </a:r>
            <a:r>
              <a:rPr lang="nl-BE" sz="1800" b="0" dirty="0" err="1" smtClean="0"/>
              <a:t>will</a:t>
            </a:r>
            <a:r>
              <a:rPr lang="nl-BE" sz="1800" b="0" dirty="0" smtClean="0"/>
              <a:t> no </a:t>
            </a:r>
            <a:r>
              <a:rPr lang="nl-BE" sz="1800" b="0" dirty="0" err="1" smtClean="0"/>
              <a:t>longer</a:t>
            </a:r>
            <a:r>
              <a:rPr lang="nl-BE" sz="1800" b="0" dirty="0" smtClean="0"/>
              <a:t> </a:t>
            </a:r>
            <a:r>
              <a:rPr lang="nl-BE" sz="1800" b="0" dirty="0" err="1" smtClean="0"/>
              <a:t>be</a:t>
            </a:r>
            <a:r>
              <a:rPr lang="nl-BE" sz="1800" b="0" dirty="0" smtClean="0"/>
              <a:t> free”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406958" y="5157192"/>
            <a:ext cx="2630058" cy="1515162"/>
            <a:chOff x="6406958" y="5157192"/>
            <a:chExt cx="2630058" cy="15151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6958" y="5157192"/>
              <a:ext cx="2622807" cy="64770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1539" y="5949280"/>
              <a:ext cx="1865477" cy="7230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463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1398</TotalTime>
  <Words>904</Words>
  <Application>Microsoft Office PowerPoint</Application>
  <PresentationFormat>On-screen Show (4:3)</PresentationFormat>
  <Paragraphs>320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Angles</vt:lpstr>
      <vt:lpstr>deLearyous</vt:lpstr>
      <vt:lpstr>Overview</vt:lpstr>
      <vt:lpstr>Introduction</vt:lpstr>
      <vt:lpstr>Leary’S Rose</vt:lpstr>
      <vt:lpstr>Leary’S Rose</vt:lpstr>
      <vt:lpstr>Leary’S Rose</vt:lpstr>
      <vt:lpstr>Leary’S Rose</vt:lpstr>
      <vt:lpstr>Leary’s Rose</vt:lpstr>
      <vt:lpstr>Test Case</vt:lpstr>
      <vt:lpstr>Test Case</vt:lpstr>
      <vt:lpstr>Test Case</vt:lpstr>
      <vt:lpstr>Test Case</vt:lpstr>
      <vt:lpstr>System Architecture</vt:lpstr>
      <vt:lpstr>System Architecture scenario</vt:lpstr>
      <vt:lpstr>SCENARIO</vt:lpstr>
      <vt:lpstr>SCENARIO VA statementS</vt:lpstr>
      <vt:lpstr>SCENARIO PL statementS</vt:lpstr>
      <vt:lpstr>System Architecture natural language processing</vt:lpstr>
      <vt:lpstr>Natural Language Processing</vt:lpstr>
      <vt:lpstr>Natural Language Processing Leary Classifier</vt:lpstr>
      <vt:lpstr>Natural Language Processing Leary Classifier</vt:lpstr>
      <vt:lpstr>Natural Language Processing Leary Classifier</vt:lpstr>
      <vt:lpstr>Natural Language Processing Topic Detection</vt:lpstr>
      <vt:lpstr>Natural Language Processing Topic Detection</vt:lpstr>
      <vt:lpstr>Natural Language Processing Topic Detection</vt:lpstr>
      <vt:lpstr>System Architecture scenario engine</vt:lpstr>
      <vt:lpstr>Scenario Engine</vt:lpstr>
      <vt:lpstr>Scenario Engine</vt:lpstr>
      <vt:lpstr>System Architecture audio</vt:lpstr>
      <vt:lpstr>Audio</vt:lpstr>
      <vt:lpstr>System Architecture visualization</vt:lpstr>
      <vt:lpstr>VISUALIZATION</vt:lpstr>
      <vt:lpstr>VISUALIZATION</vt:lpstr>
      <vt:lpstr>VISUALIZATION background</vt:lpstr>
      <vt:lpstr>VISUALIZATION background</vt:lpstr>
      <vt:lpstr>VISUALIZATION body</vt:lpstr>
      <vt:lpstr>VISUALIZATION FACE</vt:lpstr>
      <vt:lpstr>Future Work</vt:lpstr>
      <vt:lpstr>PowerPoint Presentation</vt:lpstr>
    </vt:vector>
  </TitlesOfParts>
  <Company>CLiPS Research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deLearyous</dc:title>
  <dc:creator>Frederik Vaassen</dc:creator>
  <cp:lastModifiedBy>Frederik Vaassen</cp:lastModifiedBy>
  <cp:revision>67</cp:revision>
  <dcterms:created xsi:type="dcterms:W3CDTF">2012-09-28T08:54:39Z</dcterms:created>
  <dcterms:modified xsi:type="dcterms:W3CDTF">2012-10-05T11:06:36Z</dcterms:modified>
</cp:coreProperties>
</file>